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59" r:id="rId4"/>
    <p:sldId id="327" r:id="rId5"/>
    <p:sldId id="256" r:id="rId6"/>
    <p:sldId id="277" r:id="rId7"/>
    <p:sldId id="278" r:id="rId8"/>
    <p:sldId id="258" r:id="rId9"/>
    <p:sldId id="294" r:id="rId10"/>
    <p:sldId id="295" r:id="rId11"/>
    <p:sldId id="296" r:id="rId12"/>
    <p:sldId id="298" r:id="rId13"/>
    <p:sldId id="328" r:id="rId14"/>
    <p:sldId id="304" r:id="rId15"/>
    <p:sldId id="329" r:id="rId16"/>
    <p:sldId id="330" r:id="rId17"/>
    <p:sldId id="305" r:id="rId18"/>
    <p:sldId id="362" r:id="rId19"/>
    <p:sldId id="306" r:id="rId20"/>
    <p:sldId id="307" r:id="rId21"/>
    <p:sldId id="364" r:id="rId22"/>
    <p:sldId id="309" r:id="rId23"/>
    <p:sldId id="310" r:id="rId24"/>
    <p:sldId id="311" r:id="rId25"/>
    <p:sldId id="365" r:id="rId26"/>
    <p:sldId id="317" r:id="rId27"/>
    <p:sldId id="312" r:id="rId28"/>
    <p:sldId id="366" r:id="rId29"/>
    <p:sldId id="367" r:id="rId30"/>
    <p:sldId id="374" r:id="rId31"/>
    <p:sldId id="370" r:id="rId32"/>
    <p:sldId id="371" r:id="rId33"/>
    <p:sldId id="372" r:id="rId34"/>
    <p:sldId id="373" r:id="rId35"/>
    <p:sldId id="375" r:id="rId36"/>
    <p:sldId id="376" r:id="rId37"/>
    <p:sldId id="377" r:id="rId38"/>
    <p:sldId id="378" r:id="rId39"/>
    <p:sldId id="379" r:id="rId40"/>
    <p:sldId id="381" r:id="rId41"/>
    <p:sldId id="380" r:id="rId42"/>
    <p:sldId id="382" r:id="rId43"/>
    <p:sldId id="383" r:id="rId44"/>
    <p:sldId id="384" r:id="rId45"/>
    <p:sldId id="385" r:id="rId46"/>
    <p:sldId id="387" r:id="rId47"/>
    <p:sldId id="386" r:id="rId48"/>
    <p:sldId id="388" r:id="rId49"/>
    <p:sldId id="389" r:id="rId50"/>
    <p:sldId id="390" r:id="rId51"/>
    <p:sldId id="391" r:id="rId52"/>
    <p:sldId id="392" r:id="rId53"/>
    <p:sldId id="393" r:id="rId54"/>
    <p:sldId id="394" r:id="rId55"/>
    <p:sldId id="395" r:id="rId56"/>
    <p:sldId id="313" r:id="rId57"/>
    <p:sldId id="314" r:id="rId58"/>
    <p:sldId id="315" r:id="rId59"/>
    <p:sldId id="316" r:id="rId60"/>
    <p:sldId id="396" r:id="rId61"/>
    <p:sldId id="397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262" r:id="rId7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7A79"/>
    <a:srgbClr val="63807E"/>
    <a:srgbClr val="FFFFFF"/>
    <a:srgbClr val="83A29D"/>
    <a:srgbClr val="A2B9B5"/>
    <a:srgbClr val="22B2B0"/>
    <a:srgbClr val="FFCB3F"/>
    <a:srgbClr val="FFC71D"/>
    <a:srgbClr val="F76851"/>
    <a:srgbClr val="E4EB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howGuides="1">
      <p:cViewPr>
        <p:scale>
          <a:sx n="50" d="100"/>
          <a:sy n="50" d="100"/>
        </p:scale>
        <p:origin x="1244" y="400"/>
      </p:cViewPr>
      <p:guideLst>
        <p:guide orient="horz" pos="1615"/>
        <p:guide pos="407"/>
        <p:guide pos="69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48260" y="-29210"/>
            <a:ext cx="12215495" cy="6860540"/>
          </a:xfrm>
          <a:prstGeom prst="rect">
            <a:avLst/>
          </a:prstGeom>
          <a:solidFill>
            <a:srgbClr val="9BC3E6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5815" y="6308725"/>
            <a:ext cx="2230755" cy="3556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10100" y="1628775"/>
            <a:ext cx="7593330" cy="23139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4465955" y="3913505"/>
            <a:ext cx="5608955" cy="732155"/>
            <a:chOff x="9104" y="6442"/>
            <a:chExt cx="8833" cy="1153"/>
          </a:xfrm>
        </p:grpSpPr>
        <p:sp>
          <p:nvSpPr>
            <p:cNvPr id="24" name="矩形 23"/>
            <p:cNvSpPr/>
            <p:nvPr/>
          </p:nvSpPr>
          <p:spPr>
            <a:xfrm>
              <a:off x="9104" y="6442"/>
              <a:ext cx="8561" cy="115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14" y="6482"/>
              <a:ext cx="327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专题</a:t>
              </a:r>
              <a:r>
                <a:rPr lang="en-US" altLang="zh-CN" sz="4000" b="1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 9</a:t>
              </a:r>
              <a:endParaRPr lang="en-US" altLang="zh-CN" sz="4000" b="1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131" y="6562"/>
              <a:ext cx="5806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D966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小型网络系统搭建</a:t>
              </a:r>
              <a:endParaRPr lang="zh-CN" altLang="en-US" sz="3200" b="1">
                <a:solidFill>
                  <a:srgbClr val="FFD966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011" y="6522"/>
              <a:ext cx="120" cy="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4599305" y="1556385"/>
            <a:ext cx="7592060" cy="82550"/>
          </a:xfrm>
          <a:prstGeom prst="rect">
            <a:avLst/>
          </a:prstGeom>
          <a:solidFill>
            <a:srgbClr val="83A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31705" y="1436370"/>
            <a:ext cx="2360295" cy="11811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92140" y="1894205"/>
            <a:ext cx="540639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</a:rPr>
              <a:t>网络安全</a:t>
            </a:r>
            <a:endParaRPr lang="zh-CN" altLang="en-US" sz="9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algn="dist"/>
            <a:endParaRPr lang="zh-CN" altLang="en-US" sz="92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659755" y="2311400"/>
            <a:ext cx="6531610" cy="1627505"/>
            <a:chOff x="8913" y="3414"/>
            <a:chExt cx="10286" cy="2563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17973" y="3414"/>
              <a:ext cx="1226" cy="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7970" y="3420"/>
              <a:ext cx="0" cy="171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8913" y="5130"/>
              <a:ext cx="9060" cy="0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924" y="5130"/>
              <a:ext cx="0" cy="847"/>
            </a:xfrm>
            <a:prstGeom prst="line">
              <a:avLst/>
            </a:prstGeom>
            <a:ln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4209415" y="1638935"/>
            <a:ext cx="392430" cy="3039110"/>
            <a:chOff x="8550" y="2581"/>
            <a:chExt cx="618" cy="4786"/>
          </a:xfrm>
        </p:grpSpPr>
        <p:sp>
          <p:nvSpPr>
            <p:cNvPr id="9" name="矩形 8"/>
            <p:cNvSpPr/>
            <p:nvPr/>
          </p:nvSpPr>
          <p:spPr>
            <a:xfrm>
              <a:off x="8550" y="2581"/>
              <a:ext cx="618" cy="3628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8551" y="6209"/>
              <a:ext cx="611" cy="115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1770" y="189230"/>
            <a:ext cx="7949565" cy="598170"/>
            <a:chOff x="302" y="298"/>
            <a:chExt cx="12519" cy="942"/>
          </a:xfrm>
        </p:grpSpPr>
        <p:sp>
          <p:nvSpPr>
            <p:cNvPr id="4" name="稻壳儿原创设计师【幻雨工作室】_2"/>
            <p:cNvSpPr txBox="1"/>
            <p:nvPr/>
          </p:nvSpPr>
          <p:spPr>
            <a:xfrm>
              <a:off x="1323" y="480"/>
              <a:ext cx="1149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“</a:t>
              </a:r>
              <a:r>
                <a:rPr lang="zh-CN" altLang="en-US" b="1" dirty="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十四五”职业教育国家规划教材（中等职业学校公共基础课程教材）</a:t>
              </a:r>
              <a:endParaRPr lang="en-US" altLang="zh-CN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" y="298"/>
              <a:ext cx="943" cy="943"/>
            </a:xfrm>
            <a:prstGeom prst="rect">
              <a:avLst/>
            </a:prstGeom>
          </p:spPr>
        </p:pic>
      </p:grpSp>
      <p:sp>
        <p:nvSpPr>
          <p:cNvPr id="42" name="椭圆 41"/>
          <p:cNvSpPr/>
          <p:nvPr/>
        </p:nvSpPr>
        <p:spPr>
          <a:xfrm>
            <a:off x="2783840" y="4220845"/>
            <a:ext cx="640715" cy="640715"/>
          </a:xfrm>
          <a:prstGeom prst="ellipse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344295" y="1341120"/>
            <a:ext cx="1038225" cy="1038225"/>
          </a:xfrm>
          <a:prstGeom prst="ellipse">
            <a:avLst/>
          </a:prstGeom>
          <a:solidFill>
            <a:srgbClr val="A2B9B5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8260" y="2205355"/>
            <a:ext cx="3016885" cy="47694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4751" h="7511">
                <a:moveTo>
                  <a:pt x="996" y="0"/>
                </a:moveTo>
                <a:cubicBezTo>
                  <a:pt x="3070" y="0"/>
                  <a:pt x="4751" y="1681"/>
                  <a:pt x="4751" y="3756"/>
                </a:cubicBezTo>
                <a:cubicBezTo>
                  <a:pt x="4751" y="5830"/>
                  <a:pt x="3070" y="7511"/>
                  <a:pt x="996" y="7511"/>
                </a:cubicBezTo>
                <a:cubicBezTo>
                  <a:pt x="656" y="7511"/>
                  <a:pt x="326" y="7466"/>
                  <a:pt x="13" y="7381"/>
                </a:cubicBezTo>
                <a:lnTo>
                  <a:pt x="0" y="7377"/>
                </a:lnTo>
                <a:lnTo>
                  <a:pt x="0" y="134"/>
                </a:lnTo>
                <a:lnTo>
                  <a:pt x="13" y="130"/>
                </a:lnTo>
                <a:cubicBezTo>
                  <a:pt x="326" y="45"/>
                  <a:pt x="656" y="0"/>
                  <a:pt x="996" y="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908" tIns="60954" rIns="121908" bIns="60954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mph" presetSubtype="0" decel="4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4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6" presetClass="emph" presetSubtype="0" decel="4200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50" fill="hold"/>
                                        <p:tgtEl>
                                          <p:spTgt spid="4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2" grpId="1" bldLvl="0" animBg="1"/>
      <p:bldP spid="47" grpId="0" bldLvl="0" animBg="1"/>
      <p:bldP spid="47" grpId="1" bldLvl="0" animBg="1"/>
      <p:bldP spid="4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34975" y="1234440"/>
            <a:ext cx="4359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机柜</a:t>
            </a:r>
            <a:endParaRPr lang="zh-CN" altLang="en-US" sz="2200" b="1" kern="0" spc="300">
              <a:solidFill>
                <a:srgbClr val="0178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010" y="1629410"/>
            <a:ext cx="108800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/>
              <a:t>机柜是用来存放交换机、路由器、配线架等网络设备的收纳柜，具有防水、防尘、防电磁干扰等功能。机柜按照高度可分为多种尺寸，通常为 1U~42U；机框按照功能可分为服务器机柜、网络机柜和壁挂式机柜，如图 9-1-3 所示。</a:t>
            </a:r>
            <a:endParaRPr lang="zh-CN" altLang="en-US" sz="2000"/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022" y="71"/>
              <a:ext cx="4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zh-CN" altLang="en-US" sz="2400" b="1">
                <a:solidFill>
                  <a:srgbClr val="FFFF00"/>
                </a:solidFill>
                <a:sym typeface="+mn-ea"/>
              </a:endParaRPr>
            </a:p>
          </p:txBody>
        </p:sp>
      </p:grpSp>
      <p:pic>
        <p:nvPicPr>
          <p:cNvPr id="3" name="图片 2" descr="20220412152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8485" y="2853055"/>
            <a:ext cx="8412480" cy="373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34975" y="1449705"/>
            <a:ext cx="4359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摄像头</a:t>
            </a:r>
            <a:endParaRPr lang="zh-CN" sz="2200" b="1" kern="0" spc="300">
              <a:solidFill>
                <a:srgbClr val="0178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022" y="71"/>
              <a:ext cx="4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zh-CN" altLang="en-US" sz="2400" b="1">
                <a:solidFill>
                  <a:srgbClr val="FFFF00"/>
                </a:solidFill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4160" y="2061210"/>
            <a:ext cx="5485130" cy="4192159"/>
            <a:chOff x="683" y="2565"/>
            <a:chExt cx="8638" cy="4620"/>
          </a:xfrm>
        </p:grpSpPr>
        <p:sp>
          <p:nvSpPr>
            <p:cNvPr id="3" name="矩形 2"/>
            <p:cNvSpPr/>
            <p:nvPr/>
          </p:nvSpPr>
          <p:spPr>
            <a:xfrm>
              <a:off x="683" y="2565"/>
              <a:ext cx="8574" cy="4620"/>
            </a:xfrm>
            <a:prstGeom prst="rect">
              <a:avLst/>
            </a:prstGeom>
            <a:solidFill>
              <a:srgbClr val="83A2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17" y="3118"/>
              <a:ext cx="8504" cy="3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en-US" altLang="zh-CN" sz="19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    </a:t>
              </a:r>
              <a:r>
                <a:rPr lang="zh-CN" altLang="en-US" sz="19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摄像头是一种视频输入设备，被广泛地应用于实时监控、视频会议及远程医疗等方面，通常具有高速转动、声源追踪、面部识别等功能，主要厂商有海康威视、大华、天地伟业等。</a:t>
              </a:r>
              <a:endParaRPr lang="zh-CN" altLang="en-US" sz="19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  <a:p>
              <a:pPr indent="0" algn="l">
                <a:lnSpc>
                  <a:spcPct val="150000"/>
                </a:lnSpc>
                <a:buFont typeface="+mj-lt"/>
                <a:buNone/>
              </a:pPr>
              <a:r>
                <a:rPr lang="en-US" altLang="zh-CN" sz="19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    </a:t>
              </a:r>
              <a:r>
                <a:rPr lang="zh-CN" altLang="en-US" sz="1900">
                  <a:solidFill>
                    <a:schemeClr val="bg1"/>
                  </a:solidFill>
                  <a:latin typeface="思源黑体 CN Normal" panose="020B0400000000000000" charset="-122"/>
                  <a:ea typeface="思源黑体 CN Normal" panose="020B0400000000000000" charset="-122"/>
                </a:rPr>
                <a:t>现在主流摄像头可以利用手机 APP 进行远程监控和管理，如海康威视公司的萤石云、大华公司的乐橙云等，如图 9-1-4 所示。</a:t>
              </a:r>
              <a:endParaRPr lang="zh-CN" altLang="en-US" sz="1900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  <p:pic>
        <p:nvPicPr>
          <p:cNvPr id="5" name="图片 4" descr="202204121523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8345" y="2277110"/>
            <a:ext cx="6263005" cy="393763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022" y="71"/>
              <a:ext cx="4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zh-CN" altLang="en-US" sz="2400" b="1">
                <a:solidFill>
                  <a:srgbClr val="FFFF00"/>
                </a:solidFill>
                <a:sym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072130" y="1521460"/>
            <a:ext cx="6351905" cy="1089660"/>
          </a:xfrm>
          <a:prstGeom prst="rect">
            <a:avLst/>
          </a:prstGeom>
          <a:solidFill>
            <a:srgbClr val="83A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5620" y="5158105"/>
            <a:ext cx="6351905" cy="1169670"/>
          </a:xfrm>
          <a:prstGeom prst="rect">
            <a:avLst/>
          </a:prstGeom>
          <a:solidFill>
            <a:srgbClr val="83A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390265" y="1584960"/>
            <a:ext cx="5729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摄像头分为有线摄像头和无线摄像头两类，无线摄像头安装方式灵活，可以根据所需选择摆放安装及吊式安装，如图 9-1-5 所示。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96615" y="5243195"/>
            <a:ext cx="5723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r>
              <a:rPr lang="zh-CN" altLang="en-US"/>
              <a:t>随着技术的发展，一些先进的无线摄像头还集成了不同功能的传感器，实现了热感应、面部识别、运动感应等物联网功能。</a:t>
            </a:r>
            <a:r>
              <a:rPr lang="en-US" altLang="zh-CN"/>
              <a:t>  </a:t>
            </a:r>
            <a:endParaRPr lang="en-US" altLang="zh-CN"/>
          </a:p>
        </p:txBody>
      </p:sp>
      <p:pic>
        <p:nvPicPr>
          <p:cNvPr id="2" name="图片 1" descr="202204121524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6965" y="2646680"/>
            <a:ext cx="5195570" cy="246824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022" y="71"/>
              <a:ext cx="4657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endParaRPr lang="zh-CN" altLang="en-US" sz="2400" b="1">
                <a:solidFill>
                  <a:srgbClr val="FFFF00"/>
                </a:solidFill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41120" y="1178560"/>
            <a:ext cx="5149215" cy="429895"/>
            <a:chOff x="756" y="1856"/>
            <a:chExt cx="8109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1999" y="1856"/>
              <a:ext cx="686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0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设计网络功能</a:t>
              </a:r>
              <a:endParaRPr lang="zh-CN" sz="20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99515" y="2024380"/>
            <a:ext cx="4044950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</a:t>
            </a:r>
            <a:r>
              <a:rPr lang="zh-CN" altLang="en-US">
                <a:sym typeface="+mn-ea"/>
              </a:rPr>
              <a:t>（1）实地勘察。</a:t>
            </a:r>
            <a:endParaRPr lang="zh-CN" altLang="en-US">
              <a:sym typeface="+mn-ea"/>
            </a:endParaRPr>
          </a:p>
          <a:p>
            <a:r>
              <a:rPr lang="en-US" altLang="zh-CN"/>
              <a:t>       </a:t>
            </a:r>
            <a:r>
              <a:rPr lang="zh-CN" altLang="en-US" sz="2000"/>
              <a:t>公司办公室布局如图 9-1-6 所示，共有台式计算机 5 台（其中办公区 3 台，经理室 1台，打印处 1 台），笔记本电脑 1 台、智能手机若干、打印机 1 台；公司所在写字楼提供</a:t>
            </a:r>
            <a:endParaRPr lang="zh-CN" altLang="en-US" sz="2000"/>
          </a:p>
          <a:p>
            <a:r>
              <a:rPr lang="zh-CN" altLang="en-US" sz="2000"/>
              <a:t>光纤接入办公室机柜中，连接到台式计算机的网络已经部署到桌面。</a:t>
            </a:r>
            <a:endParaRPr lang="zh-CN" altLang="en-US" sz="2000"/>
          </a:p>
        </p:txBody>
      </p:sp>
      <p:pic>
        <p:nvPicPr>
          <p:cNvPr id="2" name="图片 1" descr="202204121525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8345" y="1701165"/>
            <a:ext cx="5691505" cy="46894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59460" y="1969135"/>
            <a:ext cx="45999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（2）沟通需求</a:t>
            </a:r>
            <a:endParaRPr lang="zh-CN" altLang="en-US"/>
          </a:p>
          <a:p>
            <a:r>
              <a:rPr lang="en-US" altLang="zh-CN"/>
              <a:t>        </a:t>
            </a:r>
            <a:r>
              <a:rPr lang="zh-CN" altLang="en-US"/>
              <a:t>与公司沟通后，获取如下功能需求。</a:t>
            </a:r>
            <a:endParaRPr lang="zh-CN" altLang="en-US"/>
          </a:p>
          <a:p>
            <a:r>
              <a:rPr lang="zh-CN" altLang="en-US"/>
              <a:t>①台式计算机通过有线上网，笔记本计算机和智能手机通过无线局域网（WLAN）上网。</a:t>
            </a:r>
            <a:endParaRPr lang="zh-CN" altLang="en-US"/>
          </a:p>
          <a:p>
            <a:r>
              <a:rPr lang="zh-CN" altLang="en-US"/>
              <a:t>②办公室共享打印机和文件夹。</a:t>
            </a:r>
            <a:endParaRPr lang="zh-CN" altLang="en-US"/>
          </a:p>
          <a:p>
            <a:r>
              <a:rPr lang="zh-CN" altLang="en-US"/>
              <a:t>③通过智能手机能随时监控办公室入户情况。</a:t>
            </a:r>
            <a:endParaRPr lang="zh-CN" altLang="en-US"/>
          </a:p>
          <a:p>
            <a:r>
              <a:rPr lang="zh-CN" altLang="en-US"/>
              <a:t>（3）规划网络拓扑</a:t>
            </a:r>
            <a:endParaRPr lang="zh-CN" altLang="en-US"/>
          </a:p>
          <a:p>
            <a:r>
              <a:rPr lang="en-US" altLang="zh-CN"/>
              <a:t>        </a:t>
            </a:r>
            <a:r>
              <a:rPr lang="zh-CN" altLang="en-US"/>
              <a:t>分析需求后，通过写字楼提供的入户光纤接入光调制解调器（俗称光猫），再用双绞线接入无线路由器，最后接入一台 24 口网络交换机以满足未来新增人员需求，规划网络拓扑结构如图 9-1-7 所示。</a:t>
            </a:r>
            <a:endParaRPr lang="zh-CN" altLang="en-US"/>
          </a:p>
        </p:txBody>
      </p:sp>
      <p:pic>
        <p:nvPicPr>
          <p:cNvPr id="2" name="图片 1" descr="20220412152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0500" y="1656080"/>
            <a:ext cx="6809740" cy="44678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08990" y="1845310"/>
            <a:ext cx="4351020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（4）拟定设备功能清单</a:t>
            </a:r>
            <a:endParaRPr lang="zh-CN" altLang="en-US"/>
          </a:p>
          <a:p>
            <a:r>
              <a:rPr lang="en-US" altLang="zh-CN"/>
              <a:t>      </a:t>
            </a:r>
            <a:r>
              <a:rPr lang="en-US" altLang="zh-CN" sz="2000"/>
              <a:t>  </a:t>
            </a:r>
            <a:r>
              <a:rPr lang="zh-CN" altLang="en-US"/>
              <a:t>依据规划的网络拓扑，分区域明确所需设备的名称、数量和功能，如表 9-1-1 所示。</a:t>
            </a:r>
            <a:endParaRPr lang="zh-CN" altLang="en-US"/>
          </a:p>
        </p:txBody>
      </p:sp>
      <p:pic>
        <p:nvPicPr>
          <p:cNvPr id="3" name="图片 2" descr="202204121527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8255" y="1557020"/>
            <a:ext cx="6963410" cy="44729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55" y="1772920"/>
            <a:ext cx="407098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3A29D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（1）确定交换机位置</a:t>
            </a:r>
            <a:endParaRPr lang="zh-CN" altLang="en-US"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交换机等有线网络设备为了防水、防尘、防电磁干扰，兼顾美观，通常需要放入机柜中。如果网络设备不多，可以采用占用空间少的壁挂式安装机柜，如图 9-1-8所示。</a:t>
            </a:r>
            <a:endParaRPr lang="zh-CN" altLang="en-US"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（2）确定无线路由器位置</a:t>
            </a:r>
            <a:endParaRPr lang="zh-CN" altLang="en-US"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无线路由器是向周围发射信号，所以路由器最好安装在屋子的中间位置，这样信号会发向周围，同时选择较高的安装位置，减少障碍物的阻碍。</a:t>
            </a:r>
            <a:endParaRPr lang="zh-CN" altLang="en-US" sz="20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7080" y="1189355"/>
            <a:ext cx="5006340" cy="429895"/>
            <a:chOff x="756" y="1873"/>
            <a:chExt cx="7884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1774" y="1873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确定设备布局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 descr="202204121527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4855" y="1908810"/>
            <a:ext cx="3895725" cy="38855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54735" y="1772920"/>
            <a:ext cx="4070985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83A29D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（3）确定无线摄像头位置</a:t>
            </a:r>
            <a:endParaRPr lang="zh-CN" altLang="en-US"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无线摄像头主要用作监控办公室进出口，部署在进出口位置，吊顶安装，如图 9-1-9所示。如果需要监控更多区域，可适当增加无线摄像头数量。</a:t>
            </a:r>
            <a:endParaRPr lang="zh-CN" altLang="en-US" sz="2000">
              <a:solidFill>
                <a:schemeClr val="tx1"/>
              </a:solidFill>
            </a:endParaRPr>
          </a:p>
        </p:txBody>
      </p:sp>
      <p:pic>
        <p:nvPicPr>
          <p:cNvPr id="6" name="图片 5" descr="202204121528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56250" y="1053465"/>
            <a:ext cx="6527800" cy="5365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28395" y="1196975"/>
            <a:ext cx="30949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了解布线路由的规范</a:t>
            </a:r>
            <a:endParaRPr sz="2200" b="1" kern="0" spc="300">
              <a:solidFill>
                <a:srgbClr val="0178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圆角矩形 12"/>
          <p:cNvSpPr/>
          <p:nvPr/>
        </p:nvSpPr>
        <p:spPr>
          <a:xfrm>
            <a:off x="480060" y="1200150"/>
            <a:ext cx="557530" cy="408305"/>
          </a:xfrm>
          <a:prstGeom prst="round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</a:rPr>
              <a:t>3</a:t>
            </a:r>
            <a:endParaRPr lang="en-US" altLang="zh-CN" sz="2000" b="1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015" y="1629410"/>
            <a:ext cx="54044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81000" fontAlgn="auto"/>
            <a:r>
              <a:rPr lang="zh-CN" altLang="en-US">
                <a:sym typeface="+mn-ea"/>
              </a:rPr>
              <a:t>（1）布线工艺</a:t>
            </a:r>
            <a:endParaRPr lang="zh-CN" altLang="en-US">
              <a:solidFill>
                <a:schemeClr val="tx1"/>
              </a:solidFill>
            </a:endParaRPr>
          </a:p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ym typeface="+mn-ea"/>
              </a:rPr>
              <a:t>         </a:t>
            </a:r>
            <a:r>
              <a:rPr lang="zh-CN" altLang="en-US">
                <a:sym typeface="+mn-ea"/>
              </a:rPr>
              <a:t>双绞线布线过程中尽量遵守“横平竖直”的原则，线缆不能挤压、大角度弯折，中间最好不要有接头，有条件的应放于 PVC 线管或线槽内，每隔一段距离用扎带捆绑。规范布线如图 9-1-10 所示。光纤的布线应该自然平直，不得产生扭绞、打圈接头等现象，不应受外力的挤压和损伤。</a:t>
            </a:r>
            <a:endParaRPr lang="zh-CN" altLang="en-US">
              <a:solidFill>
                <a:schemeClr val="tx1"/>
              </a:solidFill>
            </a:endParaRPr>
          </a:p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92445" y="1629410"/>
            <a:ext cx="31076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81000" fontAlgn="auto"/>
            <a:r>
              <a:rPr lang="zh-CN" altLang="en-US">
                <a:sym typeface="+mn-ea"/>
              </a:rPr>
              <a:t>（2）强弱电分离</a:t>
            </a:r>
            <a:endParaRPr lang="zh-CN" altLang="en-US">
              <a:solidFill>
                <a:schemeClr val="tx1"/>
              </a:solidFill>
            </a:endParaRPr>
          </a:p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>
                <a:sym typeface="+mn-ea"/>
              </a:rPr>
              <a:t>       </a:t>
            </a:r>
            <a:r>
              <a:rPr lang="zh-CN" altLang="en-US">
                <a:sym typeface="+mn-ea"/>
              </a:rPr>
              <a:t>双绞线与电源并排分布或交叉时，保持至少 15 cm 距离，最好分别穿入管中，如图9-1-11 所示。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976360" y="1536700"/>
            <a:ext cx="26104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381000" fontAlgn="auto"/>
            <a:r>
              <a:rPr lang="zh-CN" altLang="en-US">
                <a:sym typeface="+mn-ea"/>
              </a:rPr>
              <a:t>（3）标签管理</a:t>
            </a:r>
            <a:endParaRPr lang="zh-CN" altLang="en-US">
              <a:solidFill>
                <a:schemeClr val="tx1"/>
              </a:solidFill>
            </a:endParaRPr>
          </a:p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>
                <a:sym typeface="+mn-ea"/>
              </a:rPr>
              <a:t>为了便于管理维护，应按照布线要求在线缆两端打上标签，如图 9-1-12 所示。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1770" y="4799965"/>
            <a:ext cx="509333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1. 实地勘察学校机房的布局和网络设备连接情况，绘制网络拓扑图和平面布局图，并</a:t>
            </a:r>
            <a:endParaRPr lang="zh-CN" altLang="en-US"/>
          </a:p>
          <a:p>
            <a:r>
              <a:rPr lang="zh-CN" altLang="en-US"/>
              <a:t>且分小组在班上作展示。</a:t>
            </a:r>
            <a:endParaRPr lang="zh-CN" altLang="en-US"/>
          </a:p>
          <a:p>
            <a:r>
              <a:rPr lang="en-US" altLang="zh-CN"/>
              <a:t>       </a:t>
            </a:r>
            <a:r>
              <a:rPr lang="zh-CN" altLang="en-US"/>
              <a:t>2. 向机房老师请教计算机网络设备安装、布线的方法。</a:t>
            </a:r>
            <a:endParaRPr lang="zh-CN" altLang="en-US"/>
          </a:p>
        </p:txBody>
      </p:sp>
      <p:pic>
        <p:nvPicPr>
          <p:cNvPr id="15" name="图片 14" descr="202204121529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0" y="3289935"/>
            <a:ext cx="6455410" cy="3194685"/>
          </a:xfrm>
          <a:prstGeom prst="rect">
            <a:avLst/>
          </a:prstGeom>
        </p:spPr>
      </p:pic>
      <p:pic>
        <p:nvPicPr>
          <p:cNvPr id="17" name="图片 16" descr="202204121529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3933190"/>
            <a:ext cx="1550670" cy="9137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631950" y="2564765"/>
            <a:ext cx="90011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版式设计方案和内容规划形成后，应及时与客户负责人沟通，并根据客户需求及时修订方案，增删规划内容。</a:t>
            </a:r>
            <a:endParaRPr lang="zh-CN" altLang="en-US" sz="20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23975" y="1622425"/>
            <a:ext cx="5024120" cy="429260"/>
            <a:chOff x="729" y="2555"/>
            <a:chExt cx="7912" cy="676"/>
          </a:xfrm>
        </p:grpSpPr>
        <p:sp>
          <p:nvSpPr>
            <p:cNvPr id="11" name="文本框 10"/>
            <p:cNvSpPr txBox="1"/>
            <p:nvPr/>
          </p:nvSpPr>
          <p:spPr>
            <a:xfrm>
              <a:off x="1775" y="2555"/>
              <a:ext cx="686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及时与客户负责人沟通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29" y="2555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4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pjale\Desktop\图片\src=http___img.zcool.cn_community_01876959707666a8012193a3016303.jpg@1280w_1l_2o_100sh.png&amp;refer=http___img.zcool.jpgsrc=http___img.zcool.cn_community_01876959707666a8012193a3016303.jpg@1280w_1l_2o_100sh.png&amp;refer=http___img.zcool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959600" y="1091565"/>
            <a:ext cx="5407025" cy="475361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119681" y="-487288"/>
            <a:ext cx="11297705" cy="6439071"/>
            <a:chOff x="83" y="528"/>
            <a:chExt cx="10554" cy="10655"/>
          </a:xfrm>
        </p:grpSpPr>
        <p:sp>
          <p:nvSpPr>
            <p:cNvPr id="7" name="矩形 6"/>
            <p:cNvSpPr/>
            <p:nvPr/>
          </p:nvSpPr>
          <p:spPr>
            <a:xfrm>
              <a:off x="83" y="3316"/>
              <a:ext cx="5991" cy="7867"/>
            </a:xfrm>
            <a:prstGeom prst="rect">
              <a:avLst/>
            </a:prstGeom>
            <a:solidFill>
              <a:srgbClr val="83A2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92" y="528"/>
              <a:ext cx="9545" cy="83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indent="0" algn="l" fontAlgn="auto">
                <a:lnSpc>
                  <a:spcPct val="150000"/>
                </a:lnSpc>
                <a:buNone/>
              </a:pPr>
              <a:endParaRPr lang="zh-CN" altLang="en-US">
                <a:solidFill>
                  <a:schemeClr val="bg1"/>
                </a:solidFill>
                <a:latin typeface="思源黑体 CN Normal" panose="020B0400000000000000" charset="-122"/>
                <a:ea typeface="思源黑体 CN Normal" panose="020B0400000000000000" charset="-122"/>
                <a:sym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9380" y="1268730"/>
            <a:ext cx="621093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         </a:t>
            </a:r>
            <a:r>
              <a:rPr lang="zh-CN" altLang="en-US" sz="2000"/>
              <a:t>随着新一轮科技革命和产业变革兴起，以数据为核心的生产要素、以数字技术为驱动力的新生产方式蓬勃发展，人类社会已经进入全新发展时期。</a:t>
            </a:r>
            <a:endParaRPr lang="zh-CN" altLang="en-US" sz="2000"/>
          </a:p>
          <a:p>
            <a:r>
              <a:rPr lang="en-US" altLang="zh-CN" sz="2000"/>
              <a:t>         </a:t>
            </a:r>
            <a:r>
              <a:rPr lang="zh-CN" altLang="en-US" sz="2000"/>
              <a:t>基于智能、网络和大数据的新经济业态正在形成。在新技术、新业务的强力带动下，宽带网络、移动互联网、云计算、虚拟化等新业态的发展不断推动信息技术行业加速前行。</a:t>
            </a:r>
            <a:endParaRPr lang="zh-CN" altLang="en-US" sz="2000"/>
          </a:p>
          <a:p>
            <a:r>
              <a:rPr lang="en-US" altLang="zh-CN" sz="2000"/>
              <a:t>        </a:t>
            </a:r>
            <a:r>
              <a:rPr lang="zh-CN" altLang="en-US" sz="2000"/>
              <a:t>特别是互联网技术的创新与拓展，与传统产业生产组织和制造业的深度融合，逐步形成了产业互联网，加快推动了以数字化、网络化、智能化、服务化为核心的新型产业变革，</a:t>
            </a:r>
            <a:endParaRPr lang="zh-CN" altLang="en-US" sz="2000"/>
          </a:p>
          <a:p>
            <a:r>
              <a:rPr lang="en-US" altLang="zh-CN" sz="2000"/>
              <a:t>         </a:t>
            </a:r>
            <a:r>
              <a:rPr lang="zh-CN" altLang="en-US" sz="2000"/>
              <a:t>随之带来了社会对掌握网络搭建技术、云系统应用技术、物联网应用技术的高素质技能型人才需求量长年高居不下。</a:t>
            </a:r>
            <a:endParaRPr lang="zh-CN" altLang="en-US" sz="2000"/>
          </a:p>
        </p:txBody>
      </p:sp>
      <p:sp>
        <p:nvSpPr>
          <p:cNvPr id="15" name="圆角矩形 14"/>
          <p:cNvSpPr/>
          <p:nvPr/>
        </p:nvSpPr>
        <p:spPr>
          <a:xfrm>
            <a:off x="480060" y="189230"/>
            <a:ext cx="4040505" cy="791845"/>
          </a:xfrm>
          <a:prstGeom prst="roundRect">
            <a:avLst/>
          </a:prstGeom>
          <a:solidFill>
            <a:srgbClr val="83A29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61670" y="344170"/>
            <a:ext cx="3705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专题 9 </a:t>
            </a:r>
            <a:r>
              <a:rPr lang="en-US" altLang="zh-CN" sz="2400" b="1"/>
              <a:t> </a:t>
            </a:r>
            <a:r>
              <a:rPr lang="zh-CN" altLang="en-US" sz="2400" b="1"/>
              <a:t>小型网络系统搭建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6455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43065" y="1989455"/>
            <a:ext cx="2730500" cy="2676525"/>
            <a:chOff x="9713" y="5060"/>
            <a:chExt cx="4300" cy="4215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3959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任务准备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713" y="8575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35730" y="909320"/>
            <a:ext cx="4718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</a:t>
            </a: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组建网络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47440" y="765175"/>
            <a:ext cx="1034415" cy="461581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2338070" y="2275840"/>
            <a:ext cx="7597775" cy="1036955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8275" y="2421255"/>
            <a:ext cx="700151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小小所在项目组依据任务 1 中的网络规划进行网络组建，实现网络通信功能。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020445" y="1915795"/>
            <a:ext cx="10140315" cy="1435735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4595" y="2280285"/>
            <a:ext cx="983678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进行网络组建先要了解网络设备的各种接口，制作双绞线接头，然后连接网络设备，配置好网络设备和计算机，最后接入终端设备。任务路线如图 9-1-13 所示。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20220412153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115" y="4220845"/>
            <a:ext cx="7800975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34975" y="1234440"/>
            <a:ext cx="4359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双绞线</a:t>
            </a:r>
            <a:endParaRPr lang="en-US" altLang="zh-CN" sz="2200" b="1" kern="0" spc="300">
              <a:solidFill>
                <a:srgbClr val="0178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54380" y="1629410"/>
            <a:ext cx="99949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r>
              <a:rPr lang="zh-CN" altLang="en-US"/>
              <a:t>双绞线是网络布线中最常用的一种传输介质。目前，网络布线中常用的有超 5 类和 6类双绞线，外层保护胶皮上分别标注“CAT.5E”和“CAT.6”字样，6 类双绞线中间还有绝缘的十字骨架。超 5 类非屏蔽双绞线和 6 类非屏蔽双绞线分别如图 9-1-14 和图 9-1-15 所示。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2450" y="4113530"/>
            <a:ext cx="10604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在使用双绞线布线时，通常需要在两端接上 RJ45 接头（俗称水晶头），如图 9-1-16所示。制成的双绞线跳线如图 9-1-17 所示。</a:t>
            </a:r>
            <a:endParaRPr lang="zh-CN" altLang="en-US"/>
          </a:p>
        </p:txBody>
      </p:sp>
      <p:pic>
        <p:nvPicPr>
          <p:cNvPr id="9" name="图片 8" descr="202204121530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8970" y="2551430"/>
            <a:ext cx="7472045" cy="1608455"/>
          </a:xfrm>
          <a:prstGeom prst="rect">
            <a:avLst/>
          </a:prstGeom>
        </p:spPr>
      </p:pic>
      <p:pic>
        <p:nvPicPr>
          <p:cNvPr id="10" name="图片 9" descr="20220412153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340" y="4771390"/>
            <a:ext cx="6979285" cy="19507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54380" y="1414145"/>
            <a:ext cx="10231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ym typeface="+mn-ea"/>
              </a:rPr>
              <a:t>        </a:t>
            </a:r>
            <a:r>
              <a:rPr sz="2000">
                <a:sym typeface="+mn-ea"/>
              </a:rPr>
              <a:t>在连接双绞线和 RJ45 接头时，需要将双绞线按一定线序插入 RJ45 接头的 8 个凹槽中。在国际通行的布线标准中，规定了 T568A 和 T568B 两种常用的线序标准，如图 9-1-18所示。</a:t>
            </a:r>
            <a:endParaRPr sz="2000">
              <a:sym typeface="+mn-ea"/>
            </a:endParaRPr>
          </a:p>
        </p:txBody>
      </p:sp>
      <p:pic>
        <p:nvPicPr>
          <p:cNvPr id="3" name="图片 2" descr="20220412153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2515" y="2421255"/>
            <a:ext cx="7515225" cy="40957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08940" y="1189355"/>
            <a:ext cx="4359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常用网络工具</a:t>
            </a:r>
            <a:endParaRPr sz="2200" b="1" kern="0" spc="300">
              <a:solidFill>
                <a:srgbClr val="01786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4205" y="1701165"/>
            <a:ext cx="1117917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000"/>
              <a:t>（1）网线钳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 </a:t>
            </a:r>
            <a:r>
              <a:rPr lang="zh-CN" altLang="en-US" sz="2000"/>
              <a:t>网线钳是用于压接 RJ45 网络接头或 RJ11 电话接头的工具，具有切线、剥线、压接</a:t>
            </a:r>
            <a:endParaRPr lang="zh-CN" altLang="en-US" sz="2000"/>
          </a:p>
          <a:p>
            <a:pPr indent="0" fontAlgn="auto"/>
            <a:r>
              <a:rPr lang="zh-CN" altLang="en-US" sz="2000"/>
              <a:t>等功能，如图 9-1-19 所示。</a:t>
            </a:r>
            <a:endParaRPr lang="zh-CN" altLang="en-US" sz="2000"/>
          </a:p>
          <a:p>
            <a:pPr indent="0" fontAlgn="auto"/>
            <a:r>
              <a:rPr lang="zh-CN" altLang="en-US" sz="2000"/>
              <a:t>（2）网络通断测试仪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 </a:t>
            </a:r>
            <a:r>
              <a:rPr lang="zh-CN" altLang="en-US" sz="2000"/>
              <a:t>网络通断测试仪是用于网线的通断测试、故障检测的工具，如图 9-1-20 所示。</a:t>
            </a:r>
            <a:endParaRPr lang="zh-CN" altLang="en-US" sz="2000"/>
          </a:p>
        </p:txBody>
      </p:sp>
      <p:pic>
        <p:nvPicPr>
          <p:cNvPr id="6" name="图片 5" descr="202204121535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9410" y="3429000"/>
            <a:ext cx="8737600" cy="33432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060" y="2059940"/>
            <a:ext cx="111791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/>
                </a:solidFill>
              </a:rPr>
              <a:t>        </a:t>
            </a:r>
            <a:r>
              <a:rPr lang="zh-CN" altLang="en-US" sz="2000">
                <a:solidFill>
                  <a:schemeClr val="tx1"/>
                </a:solidFill>
              </a:rPr>
              <a:t>本任务中除了入户光纤外，其他有线连接均采用 T568B 标准的双绞线接头，先剪下</a:t>
            </a:r>
            <a:endParaRPr lang="zh-CN" altLang="en-US"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/>
                </a:solidFill>
              </a:rPr>
              <a:t>适当长度的网线后，手工制作双绞线接头，参考步骤如下</a:t>
            </a:r>
            <a:r>
              <a:rPr lang="zh-CN" altLang="en-US" sz="2000">
                <a:solidFill>
                  <a:srgbClr val="F65738"/>
                </a:solidFill>
              </a:rPr>
              <a:t>。</a:t>
            </a:r>
            <a:endParaRPr lang="zh-CN" altLang="en-US" sz="2000">
              <a:solidFill>
                <a:srgbClr val="F65738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1120" y="1269365"/>
            <a:ext cx="3510944" cy="429895"/>
            <a:chOff x="756" y="1886"/>
            <a:chExt cx="4698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制作双绞线接头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327785" y="2924810"/>
            <a:ext cx="88525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4"/>
                </a:solidFill>
              </a:rPr>
              <a:t>步骤 1：</a:t>
            </a:r>
            <a:r>
              <a:rPr lang="zh-CN" altLang="en-US"/>
              <a:t>剥线。用网线钳的剥线口将双绞线塑料外皮剥去 2~3 cm，如图 9-1-21 所示。</a:t>
            </a:r>
            <a:endParaRPr lang="zh-CN" altLang="en-US"/>
          </a:p>
          <a:p>
            <a:r>
              <a:rPr lang="zh-CN" altLang="en-US">
                <a:solidFill>
                  <a:schemeClr val="accent4"/>
                </a:solidFill>
              </a:rPr>
              <a:t>步骤 2：</a:t>
            </a:r>
            <a:r>
              <a:rPr lang="zh-CN" altLang="en-US"/>
              <a:t>理线。小心地剥开线对，并将线芯按 T568B 标准排序，将线芯拉直、挤紧理</a:t>
            </a:r>
            <a:endParaRPr lang="zh-CN" altLang="en-US"/>
          </a:p>
          <a:p>
            <a:r>
              <a:rPr lang="zh-CN" altLang="en-US"/>
              <a:t>顺，朝一个方向紧靠，如图 9-1-22 所示。</a:t>
            </a:r>
            <a:endParaRPr lang="zh-CN" altLang="en-US"/>
          </a:p>
        </p:txBody>
      </p:sp>
      <p:pic>
        <p:nvPicPr>
          <p:cNvPr id="5" name="图片 4" descr="20220412153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195" y="3829050"/>
            <a:ext cx="8328025" cy="29514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39470" y="1269365"/>
            <a:ext cx="108019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4"/>
                </a:solidFill>
              </a:rPr>
              <a:t>步骤 3：</a:t>
            </a:r>
            <a:r>
              <a:rPr lang="zh-CN" altLang="en-US" sz="2000"/>
              <a:t>剪线。将裸露出的双绞线芯，用网线钳整齐地剪切，只剩下约 1.3 cm，如图9-1-23 所示。</a:t>
            </a:r>
            <a:endParaRPr lang="zh-CN" altLang="en-US" sz="2000"/>
          </a:p>
          <a:p>
            <a:r>
              <a:rPr lang="zh-CN" altLang="en-US" sz="2000">
                <a:solidFill>
                  <a:schemeClr val="accent4"/>
                </a:solidFill>
              </a:rPr>
              <a:t>步骤 4：</a:t>
            </a:r>
            <a:r>
              <a:rPr lang="zh-CN" altLang="en-US" sz="2000"/>
              <a:t>插线。一手以拇指和中指捏住 RJ45 接头，并用食指抵住，RJ45 接头的方向是金属引脚朝上、弹片朝下，如图 9-1-24 所示。</a:t>
            </a:r>
            <a:endParaRPr lang="zh-CN" altLang="en-US" sz="2000"/>
          </a:p>
        </p:txBody>
      </p:sp>
      <p:pic>
        <p:nvPicPr>
          <p:cNvPr id="7" name="图片 6" descr="20220412154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105" y="2637155"/>
            <a:ext cx="9810750" cy="357187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40105" y="1269365"/>
            <a:ext cx="108019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4"/>
                </a:solidFill>
              </a:rPr>
              <a:t>步骤 5：</a:t>
            </a:r>
            <a:r>
              <a:rPr lang="zh-CN" altLang="en-US" sz="2000"/>
              <a:t>压线。确认无误后，将 RJ45 接头推入网线钳夹槽后，用力握紧网线钳，将</a:t>
            </a:r>
            <a:endParaRPr lang="zh-CN" altLang="en-US" sz="2000"/>
          </a:p>
          <a:p>
            <a:r>
              <a:rPr lang="zh-CN" altLang="en-US" sz="2000"/>
              <a:t>突出在外面的针脚全部压入 RJ45 接头内，如图 9-1-25 所示；至此 RJ45 接头连接完成，</a:t>
            </a:r>
            <a:endParaRPr lang="zh-CN" altLang="en-US" sz="2000"/>
          </a:p>
          <a:p>
            <a:r>
              <a:rPr lang="zh-CN" altLang="en-US" sz="2000"/>
              <a:t>如图 9-1-26 所示。</a:t>
            </a:r>
            <a:endParaRPr lang="zh-CN" altLang="en-US" sz="2000"/>
          </a:p>
        </p:txBody>
      </p:sp>
      <p:pic>
        <p:nvPicPr>
          <p:cNvPr id="2" name="图片 1" descr="202204121542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2278380"/>
            <a:ext cx="9963150" cy="3018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0105" y="5297170"/>
            <a:ext cx="108019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         </a:t>
            </a:r>
            <a:r>
              <a:rPr lang="zh-CN" altLang="en-US" sz="2000"/>
              <a:t>用同样方法在双绞线另一端安装 RJ45 接头，将制作好的网线使用测试仪测试后，按</a:t>
            </a:r>
            <a:endParaRPr lang="zh-CN" altLang="en-US" sz="2000"/>
          </a:p>
          <a:p>
            <a:r>
              <a:rPr lang="zh-CN" altLang="en-US" sz="2000"/>
              <a:t>照图 9-1-7 规划网络拓扑接入对应接口。</a:t>
            </a:r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84630" y="1842135"/>
            <a:ext cx="92043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en-US" altLang="zh-CN" sz="2000"/>
              <a:t>        </a:t>
            </a:r>
            <a:r>
              <a:rPr lang="zh-CN" altLang="en-US" sz="2000"/>
              <a:t>按照图 9-1-7 连接线缆，其中光猫光纤接口接入入户光纤；台式计算机均通过双绞线接入交换机，如果需要较长双绞线连接的，先剪出适合长度的网线，然后参考上一步操作制作 RJ45 接头；如果距离较短则采用成品网线来连接。</a:t>
            </a:r>
            <a:endParaRPr lang="zh-CN" altLang="en-US" sz="2000"/>
          </a:p>
        </p:txBody>
      </p:sp>
      <p:grpSp>
        <p:nvGrpSpPr>
          <p:cNvPr id="6" name="组合 5"/>
          <p:cNvGrpSpPr/>
          <p:nvPr/>
        </p:nvGrpSpPr>
        <p:grpSpPr>
          <a:xfrm>
            <a:off x="912495" y="1266825"/>
            <a:ext cx="3510944" cy="429895"/>
            <a:chOff x="756" y="1886"/>
            <a:chExt cx="4698" cy="677"/>
          </a:xfrm>
        </p:grpSpPr>
        <p:sp>
          <p:nvSpPr>
            <p:cNvPr id="5" name="文本框 4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连接网络设备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C:\Users\pjale\Desktop\图片\src=http___img.zcool.cn_community_01876959707666a8012193a3016303.jpg@1280w_1l_2o_100sh.png&amp;refer=http___img.zcool.jpgsrc=http___img.zcool.cn_community_01876959707666a8012193a3016303.jpg@1280w_1l_2o_100sh.png&amp;refer=http___img.zcool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527800" y="1341120"/>
            <a:ext cx="5407025" cy="475361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335915" y="1373505"/>
            <a:ext cx="6116320" cy="4688840"/>
          </a:xfrm>
          <a:prstGeom prst="rect">
            <a:avLst/>
          </a:prstGeom>
          <a:solidFill>
            <a:srgbClr val="83A2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3225" y="1510665"/>
            <a:ext cx="6124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99515" y="-487045"/>
            <a:ext cx="102177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 fontAlgn="auto">
              <a:lnSpc>
                <a:spcPct val="150000"/>
              </a:lnSpc>
              <a:buNone/>
            </a:pPr>
            <a:endParaRPr lang="zh-CN" altLang="en-US">
              <a:solidFill>
                <a:schemeClr val="bg1"/>
              </a:solidFill>
              <a:latin typeface="思源黑体 CN Normal" panose="020B0400000000000000" charset="-122"/>
              <a:ea typeface="思源黑体 CN Normal" panose="020B04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815" y="1557020"/>
            <a:ext cx="57816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      </a:t>
            </a:r>
            <a:r>
              <a:rPr lang="zh-CN" altLang="en-US" sz="2000" b="1"/>
              <a:t>本专题设置三个项目</a:t>
            </a:r>
            <a:r>
              <a:rPr lang="zh-CN" altLang="en-US" sz="2000"/>
              <a:t>：</a:t>
            </a:r>
            <a:r>
              <a:rPr lang="en-US" altLang="zh-CN" sz="2000"/>
              <a:t> </a:t>
            </a:r>
            <a:r>
              <a:rPr lang="zh-CN" altLang="en-US" sz="2000"/>
              <a:t>小型办公网络搭建、网</a:t>
            </a:r>
            <a:r>
              <a:rPr lang="en-US" altLang="zh-CN" sz="2000"/>
              <a:t>   </a:t>
            </a:r>
            <a:r>
              <a:rPr lang="zh-CN" altLang="en-US" sz="2000"/>
              <a:t>络云应用系统搭建和智慧农业物联网搭建。在教学实施时，</a:t>
            </a:r>
            <a:r>
              <a:rPr lang="en-US" altLang="zh-CN" sz="2000"/>
              <a:t> </a:t>
            </a:r>
            <a:r>
              <a:rPr lang="zh-CN" altLang="en-US" sz="2000"/>
              <a:t>可根据不同专业方向选择具体的教学项目：信息技术类专业</a:t>
            </a:r>
            <a:endParaRPr lang="zh-CN" altLang="en-US" sz="2000"/>
          </a:p>
          <a:p>
            <a:r>
              <a:rPr lang="en-US" altLang="zh-CN" sz="2000"/>
              <a:t>       </a:t>
            </a:r>
            <a:r>
              <a:rPr lang="zh-CN" altLang="en-US" sz="2000"/>
              <a:t>还可根据学生专业能力培养的需要，将其纳入专业基础教学模块，为后续专业课程学习打好基础。三个项目的内容要求简要描述如下。</a:t>
            </a:r>
            <a:endParaRPr lang="zh-CN" altLang="en-US" sz="2000"/>
          </a:p>
          <a:p>
            <a:r>
              <a:rPr lang="en-US" altLang="zh-CN" sz="2000"/>
              <a:t> </a:t>
            </a:r>
            <a:r>
              <a:rPr lang="en-US" altLang="zh-CN" sz="2000" b="1"/>
              <a:t>  </a:t>
            </a:r>
            <a:r>
              <a:rPr lang="zh-CN" altLang="en-US" sz="2000" b="1"/>
              <a:t>1.</a:t>
            </a:r>
            <a:r>
              <a:rPr lang="zh-CN" altLang="en-US" sz="2000"/>
              <a:t> 小型办公网络搭建：会设计和配置小型办公网络系统，并进行简单测试。</a:t>
            </a:r>
            <a:endParaRPr lang="zh-CN" altLang="en-US" sz="2000"/>
          </a:p>
          <a:p>
            <a:r>
              <a:rPr lang="en-US" altLang="zh-CN" sz="2000"/>
              <a:t>   </a:t>
            </a:r>
            <a:r>
              <a:rPr lang="zh-CN" altLang="en-US" sz="2000" b="1"/>
              <a:t>2.</a:t>
            </a:r>
            <a:r>
              <a:rPr lang="zh-CN" altLang="en-US" sz="2000"/>
              <a:t> 网络云应用系统搭建：会使用免费或开源的资源，搭建私有云存储等系统，以实现资料存储共享、办公协作等功能。</a:t>
            </a:r>
            <a:endParaRPr lang="zh-CN" altLang="en-US" sz="2000"/>
          </a:p>
          <a:p>
            <a:r>
              <a:rPr lang="en-US" altLang="zh-CN" sz="2000"/>
              <a:t>  </a:t>
            </a:r>
            <a:r>
              <a:rPr lang="en-US" altLang="zh-CN" sz="2000" b="1"/>
              <a:t> </a:t>
            </a:r>
            <a:r>
              <a:rPr lang="zh-CN" altLang="en-US" sz="2000" b="1"/>
              <a:t>3. </a:t>
            </a:r>
            <a:r>
              <a:rPr lang="zh-CN" altLang="en-US" sz="2000"/>
              <a:t>智慧农业物联网搭建：能根据业务需求完成智慧农业物联网搭建。</a:t>
            </a:r>
            <a:endParaRPr lang="zh-CN" altLang="en-US" sz="2000"/>
          </a:p>
        </p:txBody>
      </p:sp>
      <p:sp>
        <p:nvSpPr>
          <p:cNvPr id="15" name="圆角矩形 14"/>
          <p:cNvSpPr/>
          <p:nvPr/>
        </p:nvSpPr>
        <p:spPr>
          <a:xfrm>
            <a:off x="551815" y="332740"/>
            <a:ext cx="4040505" cy="791845"/>
          </a:xfrm>
          <a:prstGeom prst="roundRect">
            <a:avLst/>
          </a:prstGeom>
          <a:solidFill>
            <a:srgbClr val="83A29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33425" y="487680"/>
            <a:ext cx="3705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专题 9 </a:t>
            </a:r>
            <a:r>
              <a:rPr lang="en-US" altLang="zh-CN" sz="2400" b="1"/>
              <a:t> </a:t>
            </a:r>
            <a:r>
              <a:rPr lang="zh-CN" altLang="en-US" sz="2400" b="1"/>
              <a:t>小型网络系统搭建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060" y="1626870"/>
            <a:ext cx="70078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000"/>
              <a:t>（1）登录无线路由器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 </a:t>
            </a:r>
            <a:r>
              <a:rPr lang="zh-CN" altLang="en-US" sz="2000">
                <a:solidFill>
                  <a:schemeClr val="accent4"/>
                </a:solidFill>
              </a:rPr>
              <a:t>方式 1：</a:t>
            </a:r>
            <a:r>
              <a:rPr lang="zh-CN" altLang="en-US" sz="2000"/>
              <a:t>有线方式登录。对使用双绞线接入的台式计算机</a:t>
            </a:r>
            <a:endParaRPr lang="zh-CN" altLang="en-US" sz="2000"/>
          </a:p>
          <a:p>
            <a:pPr indent="0" fontAlgn="auto"/>
            <a:r>
              <a:rPr lang="zh-CN" altLang="en-US" sz="2000"/>
              <a:t>进行配置，按照使用说明书找到无线路由器的登录 IP 地址，</a:t>
            </a:r>
            <a:endParaRPr lang="zh-CN" altLang="en-US" sz="2000"/>
          </a:p>
          <a:p>
            <a:pPr indent="0" fontAlgn="auto"/>
            <a:r>
              <a:rPr lang="zh-CN" altLang="en-US" sz="2000"/>
              <a:t>例如 192.168.5.1；设置台式计算机 IP 地址，并将网关设为192.168.5.1，然后在浏览器中输入登录 IP 地址。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 </a:t>
            </a:r>
            <a:r>
              <a:rPr lang="zh-CN" altLang="en-US" sz="2000">
                <a:solidFill>
                  <a:schemeClr val="accent4"/>
                </a:solidFill>
              </a:rPr>
              <a:t>方式 2：</a:t>
            </a:r>
            <a:r>
              <a:rPr lang="zh-CN" altLang="en-US" sz="2000"/>
              <a:t>无线方式登录。使用手机或笔记本电脑查</a:t>
            </a:r>
            <a:endParaRPr lang="zh-CN" altLang="en-US" sz="2000"/>
          </a:p>
          <a:p>
            <a:pPr indent="0" fontAlgn="auto"/>
            <a:r>
              <a:rPr lang="zh-CN" altLang="en-US" sz="2000"/>
              <a:t>找该无线路由器的 SSID 号，如果是中国电信等服务商提供的无线路由器，通常是“服务商名字 + 数字”，如“ChinaNet-×××”；如果是直接购买的品牌无线路由器，则通常是“厂商名字 + 数字”，如“TP_LINK_6FDF”。在浏览器中输入无线路由器登录 IP 地址，然后在使用说明书或设备铭牌中找到默认账号、密码进行登录，如图 9-1-27 所示。</a:t>
            </a:r>
            <a:endParaRPr lang="zh-CN" altLang="en-US" sz="2000"/>
          </a:p>
        </p:txBody>
      </p:sp>
      <p:pic>
        <p:nvPicPr>
          <p:cNvPr id="3" name="图片 2" descr="202204121546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7505" y="1117600"/>
            <a:ext cx="3815080" cy="5430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77840" y="3244850"/>
            <a:ext cx="103568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chemeClr val="accent4"/>
                </a:solidFill>
                <a:sym typeface="+mn-ea"/>
              </a:rPr>
              <a:t>方式 2：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67715" y="1125220"/>
            <a:ext cx="3510944" cy="429895"/>
            <a:chOff x="756" y="1886"/>
            <a:chExt cx="4698" cy="677"/>
          </a:xfrm>
        </p:grpSpPr>
        <p:sp>
          <p:nvSpPr>
            <p:cNvPr id="7" name="文本框 6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配置网络设备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3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68350" y="1341120"/>
            <a:ext cx="100444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000"/>
              <a:t>（2）设置无线局域网络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   </a:t>
            </a:r>
            <a:r>
              <a:rPr lang="zh-CN" altLang="en-US" sz="2000"/>
              <a:t>登录后通常选择向导模式，在这里选择“进入向导”选项，随后选中“自动 IP（DHCP）”单选按钮，然后单击“下一步”按钮，具体操作如图 9-1-28 与图 9-1-29 所示。</a:t>
            </a:r>
            <a:endParaRPr lang="zh-CN" altLang="en-US" sz="2000"/>
          </a:p>
        </p:txBody>
      </p:sp>
      <p:pic>
        <p:nvPicPr>
          <p:cNvPr id="5" name="图片 4" descr="20220412155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385" y="2420620"/>
            <a:ext cx="10677525" cy="435102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6595" y="1341120"/>
            <a:ext cx="4311015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en-US" altLang="zh-CN" sz="2000"/>
              <a:t>       </a:t>
            </a:r>
            <a:r>
              <a:rPr lang="zh-CN" altLang="en-US" sz="2000"/>
              <a:t>该无线路由器支持 2.4G 和 5G 双频段模式，分别设置对应的无线名称（SSID）和密码，如图 9-1-30 所示，单击“下一步”按钮，即完成无线路由器的配置。</a:t>
            </a:r>
            <a:endParaRPr lang="zh-CN" altLang="en-US" sz="2000"/>
          </a:p>
        </p:txBody>
      </p:sp>
      <p:pic>
        <p:nvPicPr>
          <p:cNvPr id="3" name="图片 2" descr="20220412155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6545" y="798830"/>
            <a:ext cx="6440170" cy="583882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7305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7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5795" y="1412875"/>
            <a:ext cx="109086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zh-CN" altLang="en-US" sz="2000"/>
              <a:t>（1）无线接入笔记本电脑和智能手机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 </a:t>
            </a:r>
            <a:r>
              <a:rPr lang="zh-CN" altLang="en-US" sz="2000"/>
              <a:t>使用智能手机或笔记本电脑搜索无线网络，找到上一步设置的无线名称（SSID），单击连接并输入登录密码，接入网络。</a:t>
            </a:r>
            <a:endParaRPr lang="zh-CN" altLang="en-US" sz="2000"/>
          </a:p>
          <a:p>
            <a:pPr indent="0" fontAlgn="auto"/>
            <a:r>
              <a:rPr lang="zh-CN" altLang="en-US" sz="2000"/>
              <a:t>（2）有线接入台式计算机</a:t>
            </a:r>
            <a:endParaRPr lang="zh-CN" altLang="en-US" sz="2000"/>
          </a:p>
          <a:p>
            <a:pPr indent="0" fontAlgn="auto"/>
            <a:r>
              <a:rPr lang="en-US" altLang="zh-CN" sz="2000"/>
              <a:t>       </a:t>
            </a:r>
            <a:r>
              <a:rPr lang="zh-CN" altLang="en-US" sz="2000"/>
              <a:t>为了方便管理，所有台式计算机均采用静态 IP 地址，无线路由器所分配的网段为192.168.5.0/24，网关为无线路由器地址 192.168.5.1，DNS 地址为网络服务器提供商提供的61.139.2.69，规划 TCP/IP 配置如表 9-1-2 所示。</a:t>
            </a:r>
            <a:endParaRPr lang="zh-CN" altLang="en-US" sz="2000"/>
          </a:p>
        </p:txBody>
      </p:sp>
      <p:pic>
        <p:nvPicPr>
          <p:cNvPr id="5" name="图片 4" descr="202204121557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3644265"/>
            <a:ext cx="7904480" cy="31407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11860" y="909320"/>
            <a:ext cx="3510944" cy="429895"/>
            <a:chOff x="756" y="1886"/>
            <a:chExt cx="4698" cy="677"/>
          </a:xfrm>
        </p:grpSpPr>
        <p:sp>
          <p:nvSpPr>
            <p:cNvPr id="7" name="文本框 6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接入终端设备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4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7305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7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</a:t>
              </a:r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5795" y="1269365"/>
            <a:ext cx="109086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/>
            <a:r>
              <a:rPr lang="en-US" altLang="zh-CN" sz="2000"/>
              <a:t>        </a:t>
            </a:r>
            <a:r>
              <a:rPr lang="zh-CN" altLang="en-US" sz="2000"/>
              <a:t>以设置打印区的台式计算机 TCP/IP 为例，在“网络和 Internet”设置中单击“更改适配器”选项，在打开的“网络连接”窗口中，右击“以太网”，在弹出的快捷菜单中选择“属性”选项，双击“Internet 协议版本 4（TCP/IPv4）”选项，打开“Internet 协议版本 4（TCP/IPv4）属性”对话框，按图 9-1-31 所示配置 IP 地址。</a:t>
            </a:r>
            <a:r>
              <a:rPr lang="en-US" altLang="zh-CN" sz="2000"/>
              <a:t> </a:t>
            </a:r>
            <a:endParaRPr lang="en-US" altLang="zh-CN" sz="2000"/>
          </a:p>
        </p:txBody>
      </p:sp>
      <p:pic>
        <p:nvPicPr>
          <p:cNvPr id="3" name="图片 2" descr="202204121609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9330" y="2348230"/>
            <a:ext cx="7214235" cy="3471545"/>
          </a:xfrm>
          <a:prstGeom prst="rect">
            <a:avLst/>
          </a:prstGeom>
        </p:spPr>
      </p:pic>
      <p:pic>
        <p:nvPicPr>
          <p:cNvPr id="4" name="图片 3" descr="202204121609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853690"/>
            <a:ext cx="1752600" cy="9810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49960" y="4148455"/>
            <a:ext cx="372554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1. 班级竞赛：10 min 之内制作尽量多的 T568B-T568B 双绞线跳线，每制作成功一条得1 分，每测试合格一条再加 1 分。</a:t>
            </a:r>
            <a:endParaRPr lang="zh-CN" altLang="en-US"/>
          </a:p>
          <a:p>
            <a:r>
              <a:rPr lang="en-US" altLang="zh-CN"/>
              <a:t>        </a:t>
            </a:r>
            <a:r>
              <a:rPr lang="zh-CN" altLang="en-US"/>
              <a:t>2. 配置家里的无线路由器，分别重新设置 2.4G 和 5G 频段的无线标识（SSID）及密码。</a:t>
            </a:r>
            <a:endParaRPr lang="zh-CN" alt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6455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43065" y="1989455"/>
            <a:ext cx="2730500" cy="2676525"/>
            <a:chOff x="9713" y="5060"/>
            <a:chExt cx="4300" cy="4215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3959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任务准备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713" y="8575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35730" y="909320"/>
            <a:ext cx="4718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</a:t>
            </a: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3应用网络</a:t>
            </a:r>
            <a:endParaRPr lang="en-US" altLang="zh-CN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47440" y="765175"/>
            <a:ext cx="1034415" cy="461581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2301240" y="2277110"/>
            <a:ext cx="7597775" cy="122555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3945" y="2421255"/>
            <a:ext cx="735584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网络组建成功，接下来需要实现共享打印机和文件夹，满足公司日常办公、协同处理等方面的需求，同时提供无线监控功能以保障安全。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695325" y="1772285"/>
            <a:ext cx="10608945" cy="1645285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230" y="1993265"/>
            <a:ext cx="1066609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为方便打印资料，要将打印区的打印机共享；为方便内部分享资料，需要教会公司员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工使用共享文件夹；为了安全和管理，需要安装无线监控摄像头。任务路线如图 9-1-32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20220412161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010" y="4451985"/>
            <a:ext cx="8475345" cy="159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5960" y="1092200"/>
            <a:ext cx="99949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/>
              <a:t>        </a:t>
            </a:r>
            <a:r>
              <a:rPr sz="2000"/>
              <a:t>打印区的打印机通过网络共享，让网络中的计算机均能进行打印，不仅能节约成本，</a:t>
            </a:r>
            <a:endParaRPr sz="2000"/>
          </a:p>
          <a:p>
            <a:r>
              <a:rPr sz="2000"/>
              <a:t>还能实现打印的集中管理。共享网络打印机通常有以下两种形式。</a:t>
            </a:r>
            <a:endParaRPr sz="2000"/>
          </a:p>
          <a:p>
            <a:endParaRPr sz="2000"/>
          </a:p>
          <a:p>
            <a:r>
              <a:rPr sz="2000"/>
              <a:t> （1）共享打印机</a:t>
            </a:r>
            <a:endParaRPr sz="2000"/>
          </a:p>
          <a:p>
            <a:r>
              <a:rPr lang="en-US" sz="2000"/>
              <a:t>        </a:t>
            </a:r>
            <a:r>
              <a:rPr sz="2000"/>
              <a:t>打印机作为某台计算机的附属设备，通过该台计算机被共享，被网络中的其他计算</a:t>
            </a:r>
            <a:endParaRPr sz="2000"/>
          </a:p>
          <a:p>
            <a:r>
              <a:rPr sz="2000"/>
              <a:t>机设备使用，这是目前最常用的方式，如图 9-1-33 所示。</a:t>
            </a:r>
            <a:endParaRPr sz="2000"/>
          </a:p>
        </p:txBody>
      </p:sp>
      <p:pic>
        <p:nvPicPr>
          <p:cNvPr id="3" name="图片 2" descr="202204121617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3284855"/>
            <a:ext cx="7886700" cy="3152775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任务准备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5960" y="1092200"/>
            <a:ext cx="999490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/>
              <a:t>（2）网络打印机</a:t>
            </a:r>
            <a:endParaRPr sz="2000"/>
          </a:p>
          <a:p>
            <a:r>
              <a:rPr lang="en-US" sz="2000"/>
              <a:t>        </a:t>
            </a:r>
            <a:r>
              <a:rPr sz="2000"/>
              <a:t>网络打印机作为一台终端设备独立存在，通过打印机上的网络接口接入网络，不再</a:t>
            </a:r>
            <a:endParaRPr sz="2000"/>
          </a:p>
          <a:p>
            <a:r>
              <a:rPr sz="2000"/>
              <a:t>是某台计算机的附属设备，网络中其他计算机均可直接访问使用，如图 9-1-34 所示。有些网络打印机有无线网卡，可以直接接入无线网络，除了能连接计算机实现打印外，还可以在手机安装打印 APP 实现打印功能，突破空间限制，如图 9-1-35 所示。</a:t>
            </a:r>
            <a:endParaRPr sz="2000"/>
          </a:p>
        </p:txBody>
      </p:sp>
      <p:pic>
        <p:nvPicPr>
          <p:cNvPr id="4" name="图片 3" descr="202204121619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985" y="3211195"/>
            <a:ext cx="9839325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159250"/>
            <a:ext cx="12217400" cy="269875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279015" y="1814195"/>
            <a:ext cx="7872730" cy="1040130"/>
            <a:chOff x="3250" y="2857"/>
            <a:chExt cx="12398" cy="1638"/>
          </a:xfrm>
        </p:grpSpPr>
        <p:sp>
          <p:nvSpPr>
            <p:cNvPr id="5" name="文本框 4"/>
            <p:cNvSpPr txBox="1"/>
            <p:nvPr/>
          </p:nvSpPr>
          <p:spPr>
            <a:xfrm>
              <a:off x="3250" y="2857"/>
              <a:ext cx="12398" cy="1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项目</a:t>
              </a:r>
              <a:r>
                <a:rPr lang="en-US" altLang="zh-CN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  </a:t>
              </a:r>
              <a:r>
                <a:rPr lang="zh-CN" altLang="en-US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小型办公</a:t>
              </a:r>
              <a:r>
                <a:rPr lang="zh-CN" altLang="en-US" sz="5400" b="1" dirty="0">
                  <a:solidFill>
                    <a:srgbClr val="5B7A79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网络搭建</a:t>
              </a:r>
              <a:endParaRPr lang="zh-CN" altLang="en-US" sz="5400" b="1" dirty="0">
                <a:solidFill>
                  <a:srgbClr val="5B7A79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3310" y="4495"/>
              <a:ext cx="12150" cy="0"/>
            </a:xfrm>
            <a:prstGeom prst="straightConnector1">
              <a:avLst/>
            </a:prstGeom>
            <a:ln w="19050">
              <a:solidFill>
                <a:srgbClr val="5B7A79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-21590" y="3932555"/>
            <a:ext cx="12223115" cy="180000"/>
          </a:xfrm>
          <a:prstGeom prst="rect">
            <a:avLst/>
          </a:prstGeom>
          <a:solidFill>
            <a:srgbClr val="83A29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稻壳儿原创设计师【幻雨工作室】_2"/>
          <p:cNvSpPr txBox="1"/>
          <p:nvPr/>
        </p:nvSpPr>
        <p:spPr>
          <a:xfrm>
            <a:off x="670484" y="249332"/>
            <a:ext cx="7301789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“</a:t>
            </a:r>
            <a:r>
              <a:rPr lang="zh-CN" altLang="en-US" b="1" dirty="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十四五”职业教育国家规划教材（中等职业学校公共基础课程教材）</a:t>
            </a:r>
            <a:endParaRPr lang="en-US" altLang="zh-CN" b="1" dirty="0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76" y="119557"/>
            <a:ext cx="599108" cy="599108"/>
          </a:xfrm>
          <a:prstGeom prst="rect">
            <a:avLst/>
          </a:prstGeom>
        </p:spPr>
      </p:pic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205" y="6308725"/>
            <a:ext cx="2230755" cy="3556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200150" y="4797425"/>
            <a:ext cx="3656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任务</a:t>
            </a:r>
            <a:r>
              <a:rPr lang="zh-CN" altLang="en-US" sz="2400">
                <a:solidFill>
                  <a:schemeClr val="bg1"/>
                </a:solidFill>
              </a:rPr>
              <a:t> 1　规划网络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6880" y="4797425"/>
            <a:ext cx="3685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</a:rPr>
              <a:t>任务 2　</a:t>
            </a:r>
            <a:r>
              <a:rPr lang="zh-CN" altLang="en-US" sz="2800">
                <a:solidFill>
                  <a:schemeClr val="bg1"/>
                </a:solidFill>
              </a:rPr>
              <a:t>组建</a:t>
            </a:r>
            <a:r>
              <a:rPr lang="zh-CN" altLang="en-US" sz="2400">
                <a:solidFill>
                  <a:schemeClr val="bg1"/>
                </a:solidFill>
              </a:rPr>
              <a:t>网络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36180" y="4797425"/>
            <a:ext cx="3685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2400">
                <a:solidFill>
                  <a:schemeClr val="bg1"/>
                </a:solidFill>
              </a:rPr>
              <a:t>任务 </a:t>
            </a:r>
            <a:r>
              <a:rPr lang="en-US" altLang="zh-CN" sz="2400">
                <a:solidFill>
                  <a:schemeClr val="bg1"/>
                </a:solidFill>
              </a:rPr>
              <a:t>3</a:t>
            </a:r>
            <a:r>
              <a:rPr lang="zh-CN" altLang="en-US" sz="2400">
                <a:solidFill>
                  <a:schemeClr val="bg1"/>
                </a:solidFill>
              </a:rPr>
              <a:t>　</a:t>
            </a:r>
            <a:r>
              <a:rPr lang="zh-CN" altLang="en-US" sz="2800">
                <a:solidFill>
                  <a:schemeClr val="bg1"/>
                </a:solidFill>
              </a:rPr>
              <a:t>应用</a:t>
            </a:r>
            <a:r>
              <a:rPr lang="zh-CN" altLang="en-US" sz="2400">
                <a:solidFill>
                  <a:schemeClr val="bg1"/>
                </a:solidFill>
              </a:rPr>
              <a:t>网络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0150" y="5589270"/>
            <a:ext cx="60312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</a:rPr>
              <a:t>项目拓展：学校社团活动室网络改造</a:t>
            </a:r>
            <a:endParaRPr lang="zh-CN" altLang="en-US" sz="2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060" y="1772920"/>
            <a:ext cx="68205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（1）安装打印机</a:t>
            </a:r>
            <a:endParaRPr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使用打印机的 USB 数据线将打印机连接到计算机，然后打开打印机电源开关，随后在搜索栏中搜索并打开“打印机和扫描仪”窗口，如图 9-1-36 所示。</a:t>
            </a:r>
            <a:endParaRPr sz="200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1120" y="1269365"/>
            <a:ext cx="3510944" cy="429895"/>
            <a:chOff x="756" y="1886"/>
            <a:chExt cx="4698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连接网络打印机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1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pic>
        <p:nvPicPr>
          <p:cNvPr id="4" name="图片 3" descr="20220412162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5105" y="1197610"/>
            <a:ext cx="3338195" cy="54076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1414145"/>
            <a:ext cx="985456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单击“添加打印机和扫描仪”图标，计算机将自动搜索打印机，如图 9-1-37 所示。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3" name="图片 2" descr="202204121622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5640" y="2061210"/>
            <a:ext cx="5486400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1414145"/>
            <a:ext cx="98545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如果找不到打印机，则单击下方“我需要的打印机不在列表中”链接，之后在“添加打印机”对话框中选择需要添加的打印机，如图 9-1-38 所示。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5" name="图片 4" descr="202204121622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2264410"/>
            <a:ext cx="9467850" cy="428625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2345" y="1270635"/>
            <a:ext cx="985456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（2）共享打印机</a:t>
            </a:r>
            <a:endParaRPr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首先选择安装好的打印机，单击“管理”按钮，如图 9-1-39 所示；然后选择“打印机属性”选项，如图 9-1-40。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3" name="图片 2" descr="20220412162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2285365"/>
            <a:ext cx="9629775" cy="399097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3615" y="1197610"/>
            <a:ext cx="985456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在弹出的窗口中选择“共享”选项卡，设置共享名，最后单击“确定”按钮，将打印机共享出来，如图 9-1-41 所示。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3" name="图片 2" descr="20220412162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8030" y="1983105"/>
            <a:ext cx="4957445" cy="4768215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3615" y="1125855"/>
            <a:ext cx="103689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（3）设置“网络发现”</a:t>
            </a:r>
            <a:endParaRPr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计算机需要设置“网络发现”才能搜索和发现局域网上的共享设备。具体操作是单击图 9-1-41 中的“网络和共享中心”链接，在打开的窗口中单击“更改高级共享设置”链接，然后选中“启用网络发现”单选按钮与“启用文件和打印机共享”单选按钮，如图 9-1-42 所示。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4" name="图片 3" descr="202204121626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8695" y="2565400"/>
            <a:ext cx="5278755" cy="422211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3615" y="1197610"/>
            <a:ext cx="985456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（4）添加共享打印机</a:t>
            </a:r>
            <a:endParaRPr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tx1"/>
                </a:solidFill>
              </a:rPr>
              <a:t>在其他未安装打印机的计算机上，依次在“添加打印机”窗口中单击“浏览”按钮，在弹出的窗口中选择网络中被共享的打印机，然后依据提示完成网络打印机的添加，如图9-1-43 所示。</a:t>
            </a:r>
            <a:endParaRPr sz="2000">
              <a:solidFill>
                <a:schemeClr val="tx1"/>
              </a:solidFill>
            </a:endParaRPr>
          </a:p>
        </p:txBody>
      </p:sp>
      <p:pic>
        <p:nvPicPr>
          <p:cNvPr id="4" name="图片 3" descr="202204121628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2485390"/>
            <a:ext cx="10263505" cy="439737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060" y="1772920"/>
            <a:ext cx="68205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1：</a:t>
            </a:r>
            <a:r>
              <a:rPr sz="2000">
                <a:solidFill>
                  <a:schemeClr val="tx1"/>
                </a:solidFill>
              </a:rPr>
              <a:t>右击共享文件夹，在弹出的快捷菜单中选择“属性”选项，如图 9-1-44 所示。</a:t>
            </a:r>
            <a:endParaRPr sz="2000">
              <a:solidFill>
                <a:schemeClr val="tx1"/>
              </a:solidFill>
            </a:endParaRPr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2：</a:t>
            </a:r>
            <a:r>
              <a:rPr sz="2000">
                <a:solidFill>
                  <a:schemeClr val="tx1"/>
                </a:solidFill>
              </a:rPr>
              <a:t>进入“共享文件 属性”界面后，单击“共享”按钮，然后单击“高级共享”按钮，如图 9-1-45 所示。</a:t>
            </a:r>
            <a:endParaRPr sz="2000">
              <a:solidFill>
                <a:schemeClr val="tx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41120" y="1269365"/>
            <a:ext cx="3510944" cy="429895"/>
            <a:chOff x="756" y="1886"/>
            <a:chExt cx="4698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2008" y="1886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共享文件夹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878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2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 descr="202204121630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6385" y="3241675"/>
            <a:ext cx="3967480" cy="3523615"/>
          </a:xfrm>
          <a:prstGeom prst="rect">
            <a:avLst/>
          </a:prstGeom>
        </p:spPr>
      </p:pic>
      <p:pic>
        <p:nvPicPr>
          <p:cNvPr id="5" name="图片 4" descr="20220412163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4425" y="1125220"/>
            <a:ext cx="4021455" cy="558927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60195" y="1052830"/>
            <a:ext cx="1024445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3：</a:t>
            </a:r>
            <a:r>
              <a:rPr sz="2000"/>
              <a:t>在“高级共享”界面中选中“共享此文件夹”单选按钮，该文件夹即被共享如图 9-1-46 所示。</a:t>
            </a:r>
            <a:endParaRPr sz="2000"/>
          </a:p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4：</a:t>
            </a:r>
            <a:r>
              <a:rPr sz="2000"/>
              <a:t>此时被共享的文件夹只能读，不能写。如果要具有读写权限，则单击“权限”按钮，在弹出的界面中将“Everyone”设置为允许“安全控制、更改、读取”，如图 9-1-47所示。</a:t>
            </a:r>
            <a:endParaRPr sz="2000"/>
          </a:p>
        </p:txBody>
      </p:sp>
      <p:pic>
        <p:nvPicPr>
          <p:cNvPr id="4" name="图片 3" descr="202204121632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965" y="2380615"/>
            <a:ext cx="7385050" cy="431038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29665" y="1052830"/>
            <a:ext cx="102444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5：</a:t>
            </a:r>
            <a:r>
              <a:rPr sz="2000"/>
              <a:t>关闭共享密码保护。在“网络和共享中心”界面中单击“更改高级共享设置”链接，随后选中“所有网络”→“密码保护的共享”中的“无密码保护的共享”单选按钮，最后单击“保存更改”按钮保存更改设置，如图 9-1-48 所示。</a:t>
            </a:r>
            <a:endParaRPr sz="2000"/>
          </a:p>
        </p:txBody>
      </p:sp>
      <p:pic>
        <p:nvPicPr>
          <p:cNvPr id="3" name="图片 2" descr="20220412163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2005330"/>
            <a:ext cx="10507345" cy="47459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56005" y="1124585"/>
            <a:ext cx="9557385" cy="4528820"/>
          </a:xfrm>
          <a:prstGeom prst="rect">
            <a:avLst/>
          </a:prstGeom>
          <a:solidFill>
            <a:srgbClr val="83A29D"/>
          </a:solidFill>
          <a:ln w="57150">
            <a:solidFill>
              <a:srgbClr val="A2B9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B7A79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ctr"/>
            <a:endParaRPr lang="zh-CN" altLang="en-US">
              <a:solidFill>
                <a:srgbClr val="5B7A79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56005" y="182245"/>
            <a:ext cx="3445510" cy="70866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/>
              <a:t>项目 1</a:t>
            </a:r>
            <a:r>
              <a:rPr lang="en-US" altLang="zh-CN" sz="2000"/>
              <a:t> 小型办公网络搭建</a:t>
            </a:r>
            <a:endParaRPr lang="en-US" altLang="zh-CN" sz="2000"/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760" y="1589405"/>
            <a:ext cx="92246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/>
              <a:t>       </a:t>
            </a:r>
            <a:r>
              <a:rPr lang="zh-CN" altLang="en-US" sz="2000"/>
              <a:t>致远设计有限公司是一家小型设计公司，因为业务发展需求，搬入了新办公需</a:t>
            </a:r>
            <a:endParaRPr lang="zh-CN" altLang="en-US" sz="2000"/>
          </a:p>
          <a:p>
            <a:r>
              <a:rPr lang="zh-CN" altLang="en-US" sz="2000"/>
              <a:t>要重新搭建办公网络，小小暑假顶岗实习的梓远科技有限公司承接了该项目，并成立了项目组。小小觉得这是一个难得的锻炼机会，于是向领导提出申请，参与这个项目。</a:t>
            </a:r>
            <a:endParaRPr lang="zh-CN" altLang="en-US" sz="2000"/>
          </a:p>
        </p:txBody>
      </p:sp>
      <p:sp>
        <p:nvSpPr>
          <p:cNvPr id="9" name="矩形 8"/>
          <p:cNvSpPr/>
          <p:nvPr/>
        </p:nvSpPr>
        <p:spPr>
          <a:xfrm rot="16200000">
            <a:off x="1616075" y="708660"/>
            <a:ext cx="392430" cy="136906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71905" y="1195705"/>
            <a:ext cx="20453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项目背景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16200000">
            <a:off x="1685290" y="2620010"/>
            <a:ext cx="392430" cy="136906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10310" y="3068955"/>
            <a:ext cx="13557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   </a:t>
            </a:r>
            <a:r>
              <a:rPr lang="zh-CN" altLang="en-US">
                <a:solidFill>
                  <a:schemeClr val="bg1"/>
                </a:solidFill>
              </a:rPr>
              <a:t>项目分析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9515" y="3644900"/>
            <a:ext cx="91332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/>
              <a:t>         </a:t>
            </a:r>
            <a:r>
              <a:rPr lang="zh-CN" altLang="en-US" sz="2000"/>
              <a:t>小小所在的项目组对项目进行了初步分析，拟定了项目计划，首先到致远设计有限公司实地考察，在了解其真实需求的基础上做好网络规划；然后组建网络，实现网络通信功能；最后实现共享软硬件资源，满足公司日常办公、协同处理等方面的需求，并提供无线监控功能以保障安全。项目结构如图 9-1-1 所示。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29665" y="1052830"/>
            <a:ext cx="102444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accent4"/>
                </a:solidFill>
              </a:rPr>
              <a:t>步骤 6：</a:t>
            </a:r>
            <a:r>
              <a:rPr sz="2000"/>
              <a:t>访问共享文件夹。在搜索框中输入共享文件夹电脑的 IP 地址，格式为“\\192.168. ×.×”，单击“确定”按钮，即可访问共享文件夹；也可以在资源管理器的地址栏中输入共享文件夹电脑的 IP 地址，如图 9-1-49 与图 9-1-50 所示。</a:t>
            </a:r>
            <a:endParaRPr sz="2000"/>
          </a:p>
        </p:txBody>
      </p:sp>
      <p:pic>
        <p:nvPicPr>
          <p:cNvPr id="4" name="图片 3" descr="202204121637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551430"/>
            <a:ext cx="5192395" cy="4056380"/>
          </a:xfrm>
          <a:prstGeom prst="rect">
            <a:avLst/>
          </a:prstGeom>
        </p:spPr>
      </p:pic>
      <p:pic>
        <p:nvPicPr>
          <p:cNvPr id="5" name="图片 4" descr="20220412163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990725"/>
            <a:ext cx="4845685" cy="4565015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54430" y="1128395"/>
            <a:ext cx="4062633" cy="429895"/>
            <a:chOff x="756" y="1890"/>
            <a:chExt cx="4341" cy="677"/>
          </a:xfrm>
        </p:grpSpPr>
        <p:sp>
          <p:nvSpPr>
            <p:cNvPr id="11" name="文本框 10"/>
            <p:cNvSpPr txBox="1"/>
            <p:nvPr/>
          </p:nvSpPr>
          <p:spPr>
            <a:xfrm>
              <a:off x="1651" y="1890"/>
              <a:ext cx="3446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sz="2200" b="1" kern="0" spc="300">
                  <a:solidFill>
                    <a:srgbClr val="01786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安装无线监控摄像头</a:t>
              </a:r>
              <a:endParaRPr sz="2200" b="1" kern="0" spc="300">
                <a:solidFill>
                  <a:srgbClr val="01786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56" y="1890"/>
              <a:ext cx="583" cy="643"/>
            </a:xfrm>
            <a:prstGeom prst="round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>
                  <a:solidFill>
                    <a:schemeClr val="bg1"/>
                  </a:solidFill>
                </a:rPr>
                <a:t>3</a:t>
              </a:r>
              <a:endParaRPr lang="en-US" altLang="zh-CN" sz="2000" b="1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87805" y="1629410"/>
            <a:ext cx="92830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</a:t>
            </a:r>
            <a:r>
              <a:rPr lang="zh-CN" altLang="en-US"/>
              <a:t>无线监控摄像头品牌、类型较多，这里以海康威视公司的萤石（EZVIZ）智能家居摄像头为例进行体验。</a:t>
            </a:r>
            <a:endParaRPr lang="zh-CN" altLang="en-US"/>
          </a:p>
          <a:p>
            <a:r>
              <a:rPr lang="zh-CN" altLang="en-US"/>
              <a:t>（1）连接硬件</a:t>
            </a:r>
            <a:endParaRPr lang="zh-CN" altLang="en-US"/>
          </a:p>
          <a:p>
            <a:r>
              <a:rPr lang="zh-CN" altLang="en-US"/>
              <a:t>按照任务 1 中的规划图将无线摄像头吊装于办公室顶端，有以下两种连接方式。</a:t>
            </a:r>
            <a:endParaRPr lang="zh-CN" altLang="en-US"/>
          </a:p>
          <a:p>
            <a:r>
              <a:rPr lang="zh-CN" altLang="en-US">
                <a:solidFill>
                  <a:schemeClr val="accent4"/>
                </a:solidFill>
              </a:rPr>
              <a:t>方式 1：</a:t>
            </a:r>
            <a:r>
              <a:rPr lang="zh-CN" altLang="en-US"/>
              <a:t>连接网线和电源线，使用有线方式进行配置，这样能保证网络更加稳定。</a:t>
            </a:r>
            <a:endParaRPr lang="zh-CN" altLang="en-US"/>
          </a:p>
          <a:p>
            <a:r>
              <a:rPr lang="zh-CN" altLang="en-US">
                <a:solidFill>
                  <a:schemeClr val="accent4"/>
                </a:solidFill>
              </a:rPr>
              <a:t>方式 2：</a:t>
            </a:r>
            <a:r>
              <a:rPr lang="zh-CN" altLang="en-US"/>
              <a:t>只连接电源线，然后通过无线摄像头的无线局域网（WLAN）方式进行连接，</a:t>
            </a:r>
            <a:endParaRPr lang="zh-CN" altLang="en-US"/>
          </a:p>
          <a:p>
            <a:r>
              <a:rPr lang="zh-CN" altLang="en-US"/>
              <a:t>这是最常用的方法，如图 9-1-51 所示。</a:t>
            </a:r>
            <a:endParaRPr lang="zh-CN" altLang="en-US"/>
          </a:p>
        </p:txBody>
      </p:sp>
      <p:pic>
        <p:nvPicPr>
          <p:cNvPr id="7" name="图片 6" descr="202204121648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3789045"/>
            <a:ext cx="3905885" cy="282575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127760" y="1628775"/>
            <a:ext cx="257238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        </a:t>
            </a:r>
            <a:r>
              <a:rPr>
                <a:solidFill>
                  <a:schemeClr val="accent4"/>
                </a:solidFill>
              </a:rPr>
              <a:t>步骤 1：</a:t>
            </a:r>
            <a:r>
              <a:t>下载安装管理软件。在手机应用市场中下载安装“萤石云视频”APP，也可以在使用说明书上扫描二维码下载安装。</a:t>
            </a:r>
          </a:p>
          <a:p>
            <a:r>
              <a:rPr lang="en-US"/>
              <a:t>        </a:t>
            </a:r>
            <a:r>
              <a:rPr>
                <a:solidFill>
                  <a:schemeClr val="accent4"/>
                </a:solidFill>
              </a:rPr>
              <a:t>步骤 2：</a:t>
            </a:r>
            <a:r>
              <a:t>账号登录。打开“萤石云视频”APP，点击“登录”按钮，输入账号即可，如图 9-1-52 所示。如果没有账号，则按照提示进行注册后登录，如图 9-1-53 所示。</a:t>
            </a:r>
          </a:p>
        </p:txBody>
      </p:sp>
      <p:pic>
        <p:nvPicPr>
          <p:cNvPr id="2" name="图片 1" descr="202204121651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1720" y="1125220"/>
            <a:ext cx="5972810" cy="522732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39470" y="1629410"/>
            <a:ext cx="25723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       </a:t>
            </a:r>
            <a:r>
              <a:rPr>
                <a:solidFill>
                  <a:schemeClr val="accent4"/>
                </a:solidFill>
              </a:rPr>
              <a:t>步骤 3：</a:t>
            </a:r>
            <a:r>
              <a:t>添加设备。点击“添加设备”按钮，如图 9-1-54 所示，在新窗口中提示扫</a:t>
            </a:r>
          </a:p>
          <a:p>
            <a:r>
              <a:t>描二维码，在设备的底部找到设备二维码进行扫描，如图 9-1-55 所示。</a:t>
            </a:r>
          </a:p>
          <a:p/>
        </p:txBody>
      </p:sp>
      <p:pic>
        <p:nvPicPr>
          <p:cNvPr id="9" name="图片 8" descr="202204121712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5140" y="909320"/>
            <a:ext cx="2743200" cy="5753100"/>
          </a:xfrm>
          <a:prstGeom prst="rect">
            <a:avLst/>
          </a:prstGeom>
        </p:spPr>
      </p:pic>
      <p:pic>
        <p:nvPicPr>
          <p:cNvPr id="10" name="图片 9" descr="202204121713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909320"/>
            <a:ext cx="2792773" cy="561240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任务实施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39470" y="1127125"/>
            <a:ext cx="346646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         </a:t>
            </a:r>
            <a:r>
              <a:rPr>
                <a:solidFill>
                  <a:schemeClr val="accent4"/>
                </a:solidFill>
              </a:rPr>
              <a:t>步骤 4：</a:t>
            </a:r>
            <a:r>
              <a:t>接入无线网络。添加设备成功后会提示让设备接入无线网络，输入无线网络的标识和密码，如图 9-1-56 所示，最后提示添加设备成功，此时会显示监控画面，如图9-1-57 所示。</a:t>
            </a:r>
          </a:p>
          <a:p>
            <a:r>
              <a:rPr lang="en-US"/>
              <a:t>         </a:t>
            </a:r>
            <a:r>
              <a:rPr>
                <a:solidFill>
                  <a:schemeClr val="accent4"/>
                </a:solidFill>
              </a:rPr>
              <a:t>步骤 5：</a:t>
            </a:r>
            <a:r>
              <a:t>功能设置。选择设备设置功能，可以启动“智能侦测”“人形追踪”“云台调整”等多种实用功能。</a:t>
            </a:r>
          </a:p>
        </p:txBody>
      </p:sp>
      <p:pic>
        <p:nvPicPr>
          <p:cNvPr id="2" name="图片 1" descr="202204121713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165" y="1033780"/>
            <a:ext cx="2792773" cy="5612400"/>
          </a:xfrm>
          <a:prstGeom prst="rect">
            <a:avLst/>
          </a:prstGeom>
        </p:spPr>
      </p:pic>
      <p:pic>
        <p:nvPicPr>
          <p:cNvPr id="3" name="图片 2" descr="202204121714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0855" y="1105535"/>
            <a:ext cx="2773955" cy="5601600"/>
          </a:xfrm>
          <a:prstGeom prst="rect">
            <a:avLst/>
          </a:prstGeom>
        </p:spPr>
      </p:pic>
      <p:pic>
        <p:nvPicPr>
          <p:cNvPr id="5" name="图片 4" descr="202204121609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" y="3933190"/>
            <a:ext cx="1752600" cy="981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0745" y="4986020"/>
            <a:ext cx="33432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/>
              <a:t>1. 分组调查学校的网络应用情况，整理成资料，试着提出改善网络环境的合理建议，并选派代表在班级交流。</a:t>
            </a:r>
            <a:endParaRPr lang="zh-CN" altLang="en-US"/>
          </a:p>
          <a:p>
            <a:r>
              <a:rPr lang="en-US" altLang="zh-CN"/>
              <a:t>         </a:t>
            </a:r>
            <a:r>
              <a:rPr lang="zh-CN" altLang="en-US"/>
              <a:t>2. 利用所学为家里安装无线摄像头，并教会家人使用。</a:t>
            </a:r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项目分享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29385" y="3790315"/>
            <a:ext cx="9500870" cy="993140"/>
            <a:chOff x="2069" y="7926"/>
            <a:chExt cx="14962" cy="1564"/>
          </a:xfrm>
        </p:grpSpPr>
        <p:sp>
          <p:nvSpPr>
            <p:cNvPr id="31" name="矩形 30"/>
            <p:cNvSpPr/>
            <p:nvPr/>
          </p:nvSpPr>
          <p:spPr>
            <a:xfrm>
              <a:off x="4613" y="7928"/>
              <a:ext cx="12411" cy="1562"/>
            </a:xfrm>
            <a:prstGeom prst="rect">
              <a:avLst/>
            </a:prstGeom>
            <a:solidFill>
              <a:srgbClr val="1E88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069" y="7926"/>
              <a:ext cx="2544" cy="1563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2343" y="8238"/>
              <a:ext cx="20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dist"/>
              <a:r>
                <a:rPr 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方案</a:t>
              </a:r>
              <a:r>
                <a:rPr lang="en-US" alt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2800" b="1" spc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960" y="8044"/>
              <a:ext cx="12071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457200" fontAlgn="auto"/>
              <a:r>
                <a:rPr lang="zh-CN" altLang="en-US"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由学生代表与指导教师组成项目评审组，各工作团队制作汇报材料并进行答辩。</a:t>
              </a:r>
              <a:endParaRPr lang="zh-CN" altLang="en-US" sz="2200" b="0" spc="10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27480" y="2117090"/>
            <a:ext cx="9500870" cy="993140"/>
            <a:chOff x="2069" y="7926"/>
            <a:chExt cx="14962" cy="1564"/>
          </a:xfrm>
        </p:grpSpPr>
        <p:sp>
          <p:nvSpPr>
            <p:cNvPr id="5" name="矩形 4"/>
            <p:cNvSpPr/>
            <p:nvPr/>
          </p:nvSpPr>
          <p:spPr>
            <a:xfrm>
              <a:off x="4613" y="7928"/>
              <a:ext cx="12411" cy="1562"/>
            </a:xfrm>
            <a:prstGeom prst="rect">
              <a:avLst/>
            </a:prstGeom>
            <a:solidFill>
              <a:srgbClr val="1E887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069" y="7926"/>
              <a:ext cx="2544" cy="1563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343" y="8238"/>
              <a:ext cx="200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algn="dist"/>
              <a:r>
                <a:rPr 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方案</a:t>
              </a:r>
              <a:r>
                <a:rPr lang="en-US" altLang="zh-CN" sz="2800" b="1" spc="1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2800" b="1" spc="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60" y="8044"/>
              <a:ext cx="12071" cy="12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457200" fontAlgn="auto"/>
              <a:r>
                <a:rPr lang="zh-CN" altLang="en-US" sz="2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各工作团队展示交流项目，谈谈自己的心得体会，并选派代表分享交流。</a:t>
              </a:r>
              <a:endParaRPr lang="zh-CN" altLang="en-US"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项目评价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52450" y="1269365"/>
            <a:ext cx="11110595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rgbClr val="F6573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根据项目完成情况填涂表</a:t>
            </a:r>
            <a:endParaRPr lang="zh-CN" altLang="en-US" sz="2000">
              <a:solidFill>
                <a:srgbClr val="F6573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1912620" y="2277110"/>
          <a:ext cx="853249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3170"/>
                <a:gridCol w="3762375"/>
                <a:gridCol w="2266950"/>
              </a:tblGrid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类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别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83A29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内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容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83A29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评</a:t>
                      </a:r>
                      <a:r>
                        <a:rPr lang="en-US" altLang="zh-CN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</a:t>
                      </a:r>
                      <a:r>
                        <a:rPr lang="zh-CN" altLang="en-US" sz="2000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</a:t>
                      </a:r>
                      <a:endParaRPr lang="zh-CN" altLang="en-US" sz="2000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solidFill>
                      <a:srgbClr val="83A29D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项目质量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zh-CN" altLang="en-US" sz="1600"/>
                        <a:t>1. 各个任务的评价汇总</a:t>
                      </a:r>
                      <a:endParaRPr lang="zh-CN" altLang="en-US" sz="1600"/>
                    </a:p>
                    <a:p>
                      <a:pPr algn="l">
                        <a:buNone/>
                      </a:pPr>
                      <a:r>
                        <a:rPr lang="zh-CN" altLang="en-US" sz="1600"/>
                        <a:t>2. 项目完成质量</a:t>
                      </a:r>
                      <a:endParaRPr lang="zh-CN" altLang="en-US" sz="1600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☆☆☆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团队协作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600"/>
                        <a:t>1. 团队分工、协作机制及合作效果</a:t>
                      </a:r>
                      <a:endParaRPr lang="zh-CN" altLang="en-US" sz="1600"/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600"/>
                        <a:t>2. 协作创新情况</a:t>
                      </a:r>
                      <a:endParaRPr lang="zh-CN" altLang="en-US" sz="1600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☆☆☆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职业规范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600"/>
                        <a:t>1. 项目管理、实施环境规范</a:t>
                      </a:r>
                      <a:endParaRPr lang="zh-CN" altLang="en-US" sz="1600"/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600"/>
                        <a:t>2. 项目实施过程、相关文档的规范</a:t>
                      </a:r>
                      <a:endParaRPr lang="zh-CN" altLang="en-US" sz="1600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>
                          <a:sym typeface="+mn-ea"/>
                        </a:rPr>
                        <a:t>☆☆☆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/>
                        <a:t>建议</a:t>
                      </a: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1600"/>
                    </a:p>
                  </a:txBody>
                  <a:tcPr>
                    <a:solidFill>
                      <a:srgbClr val="E4EB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rgbClr val="E4EB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200150" y="1845310"/>
            <a:ext cx="9928225" cy="3667760"/>
          </a:xfrm>
          <a:prstGeom prst="rect">
            <a:avLst/>
          </a:prstGeom>
          <a:solidFill>
            <a:srgbClr val="83A29D"/>
          </a:solidFill>
          <a:ln w="69850" cap="flat" cmpd="sng" algn="ctr">
            <a:solidFill>
              <a:srgbClr val="A2B9B5"/>
            </a:solidFill>
            <a:prstDash val="solid"/>
          </a:ln>
          <a:effectLst>
            <a:outerShdw blurRad="152400" dist="38100" dir="810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项目总结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384935" y="2348230"/>
            <a:ext cx="974344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本项目依据行动导向理念，将行业中的小型网络系统搭建的典型工作过程转化为项目学习内容，共分为规划网络、组建网络、应用网络 3 个任务。在规划网络任务中介绍了如何根据需求设计网络功能、确定设备位置和布线路由；在组建网络任务中介绍了如何制作双绞线、连接和配置网络设备，最后接入终端；在应用网络任务中介绍了如何连接网络打印机、共享文件夹和安装无线摄像头。</a:t>
            </a:r>
            <a:endParaRPr lang="zh-CN" altLang="en-US" sz="2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35505" y="2774950"/>
            <a:ext cx="8279130" cy="1127760"/>
            <a:chOff x="2231" y="3694"/>
            <a:chExt cx="13038" cy="1776"/>
          </a:xfrm>
        </p:grpSpPr>
        <p:sp>
          <p:nvSpPr>
            <p:cNvPr id="5" name="圆角矩形 4"/>
            <p:cNvSpPr/>
            <p:nvPr/>
          </p:nvSpPr>
          <p:spPr>
            <a:xfrm>
              <a:off x="3250" y="4199"/>
              <a:ext cx="12019" cy="1241"/>
            </a:xfrm>
            <a:prstGeom prst="roundRect">
              <a:avLst/>
            </a:prstGeom>
            <a:solidFill>
              <a:srgbClr val="22B2B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sz="3000"/>
                <a:t>学校社团活动室网络改造</a:t>
              </a:r>
              <a:endParaRPr sz="3000"/>
            </a:p>
          </p:txBody>
        </p:sp>
        <p:sp>
          <p:nvSpPr>
            <p:cNvPr id="4" name="椭圆 3"/>
            <p:cNvSpPr/>
            <p:nvPr/>
          </p:nvSpPr>
          <p:spPr>
            <a:xfrm>
              <a:off x="2231" y="3694"/>
              <a:ext cx="1776" cy="1776"/>
            </a:xfrm>
            <a:prstGeom prst="ellipse">
              <a:avLst/>
            </a:prstGeom>
            <a:solidFill>
              <a:srgbClr val="FFCB3F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b="1"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5620" y="1097280"/>
            <a:ext cx="88880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1. 项目背景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rPr lang="en-US" altLang="zh-CN"/>
              <a:t>        </a:t>
            </a:r>
            <a:r>
              <a:rPr lang="zh-CN" altLang="en-US"/>
              <a:t>学校社团原有 2 位指导老师、6 名成员，新学期吸纳了 4 名新成员，于是社团活动室原有的网络设备不能满足新成员的上网需求。社团活动室现有布局如下图。</a:t>
            </a:r>
            <a:endParaRPr lang="zh-CN" altLang="en-US"/>
          </a:p>
        </p:txBody>
      </p:sp>
      <p:pic>
        <p:nvPicPr>
          <p:cNvPr id="3" name="图片 2" descr="202204121726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2162810"/>
            <a:ext cx="5840730" cy="44259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96735" y="3501390"/>
            <a:ext cx="38379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所有台式计算机均采用静态 IP 地址，学校分配给活动室的网段为 192.168.1.0/24，网</a:t>
            </a:r>
            <a:endParaRPr lang="zh-CN" altLang="en-US"/>
          </a:p>
          <a:p>
            <a:r>
              <a:rPr lang="zh-CN" altLang="en-US"/>
              <a:t>关为 192.168.0.1，DNS 地址为 114.114.114.114。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项目分析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86105" y="1090930"/>
            <a:ext cx="11110595" cy="1527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小小所在的项目组对项目进行了初步分析，拟定了项目计划，首先到致远设计有限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公司实地考察，在了解其真实需求的基础上做好网络规划；然后组建网络，实现网络通信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功能；最后实现共享软硬件资源，满足公司日常办公、协同处理等方面的需求，并提供无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508000" fontAlgn="auto">
              <a:lnSpc>
                <a:spcPts val="28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线监控功能以保障安全。项目结构如图 9-1-1 所示。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20220412152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4340" y="3213100"/>
            <a:ext cx="633412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6095" y="1261110"/>
            <a:ext cx="88880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2. 预期目标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rPr lang="en-US" altLang="zh-CN"/>
              <a:t>        </a:t>
            </a:r>
            <a:r>
              <a:rPr lang="zh-CN" altLang="en-US"/>
              <a:t>学校社团指导老师希望能改造社团活动室网络，满足上网需求并规范上网行为，具</a:t>
            </a:r>
            <a:endParaRPr lang="zh-CN" altLang="en-US"/>
          </a:p>
          <a:p>
            <a:r>
              <a:rPr lang="zh-CN" altLang="en-US"/>
              <a:t>体要求如下。</a:t>
            </a:r>
            <a:endParaRPr lang="zh-CN" altLang="en-US"/>
          </a:p>
          <a:p>
            <a:r>
              <a:rPr lang="zh-CN" altLang="en-US"/>
              <a:t>1）教师及成员每人均能有线上网。</a:t>
            </a:r>
            <a:endParaRPr lang="zh-CN" altLang="en-US"/>
          </a:p>
          <a:p>
            <a:r>
              <a:rPr lang="zh-CN" altLang="en-US"/>
              <a:t>2）社团活动室内覆盖无线网络。</a:t>
            </a:r>
            <a:endParaRPr lang="zh-CN" altLang="en-US"/>
          </a:p>
          <a:p>
            <a:r>
              <a:rPr lang="zh-CN" altLang="en-US"/>
              <a:t>3）安装监控，随时能查看社团活动室的情况。</a:t>
            </a:r>
            <a:endParaRPr lang="zh-CN" altLang="en-US"/>
          </a:p>
          <a:p>
            <a:r>
              <a:rPr lang="zh-CN" altLang="en-US"/>
              <a:t>4）制定管理制度，规范上网行为及保障环境卫生。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920240" y="3589655"/>
            <a:ext cx="888809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3. 项目资讯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t>1）双绞线 T568B 线序是</a:t>
            </a:r>
          </a:p>
          <a:p>
            <a:r>
              <a:t>2）无线路由器主要功能有</a:t>
            </a:r>
          </a:p>
          <a:p/>
          <a:p>
            <a:r>
              <a:t>3）无线路由器配置 WLAN 的常用方法和步骤是</a:t>
            </a:r>
          </a:p>
          <a:p/>
          <a:p>
            <a:r>
              <a:t>4）室内监控摄像头通常安装的位置有</a:t>
            </a:r>
          </a:p>
          <a:p/>
          <a:p>
            <a:r>
              <a:t>5）制定社团活动室管理制度应该考虑的因素有</a:t>
            </a:r>
          </a:p>
          <a:p/>
          <a:p/>
        </p:txBody>
      </p:sp>
      <p:cxnSp>
        <p:nvCxnSpPr>
          <p:cNvPr id="5" name="直接连接符 4"/>
          <p:cNvCxnSpPr/>
          <p:nvPr/>
        </p:nvCxnSpPr>
        <p:spPr>
          <a:xfrm>
            <a:off x="4439920" y="4293235"/>
            <a:ext cx="59899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656455" y="4509770"/>
            <a:ext cx="57746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352040" y="4797425"/>
            <a:ext cx="809180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263775" y="5928995"/>
            <a:ext cx="81559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247265" y="6414770"/>
            <a:ext cx="81559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73215" y="5085080"/>
            <a:ext cx="375221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98490" y="5623560"/>
            <a:ext cx="4704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6095" y="1022985"/>
            <a:ext cx="88880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4. 项目计划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rPr lang="en-US" altLang="zh-CN"/>
              <a:t>  </a:t>
            </a:r>
            <a:endParaRPr lang="en-US" altLang="zh-CN"/>
          </a:p>
          <a:p>
            <a:r>
              <a:t>绘制项目计划思维导图。</a:t>
            </a:r>
          </a:p>
        </p:txBody>
      </p:sp>
      <p:sp>
        <p:nvSpPr>
          <p:cNvPr id="4" name="矩形 3"/>
          <p:cNvSpPr/>
          <p:nvPr/>
        </p:nvSpPr>
        <p:spPr>
          <a:xfrm>
            <a:off x="1991995" y="2132965"/>
            <a:ext cx="8831580" cy="4175760"/>
          </a:xfrm>
          <a:prstGeom prst="rect">
            <a:avLst/>
          </a:prstGeom>
          <a:noFill/>
          <a:ln w="19050">
            <a:solidFill>
              <a:srgbClr val="5B7A7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5620" y="1025525"/>
            <a:ext cx="88880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5. 项目实施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rPr lang="en-US" altLang="zh-CN"/>
              <a:t>任务 1：活动室网络规划</a:t>
            </a:r>
            <a:endParaRPr lang="en-US" altLang="zh-CN"/>
          </a:p>
          <a:p>
            <a:r>
              <a:t>（1）网络拓扑规划（标注出设备名称、端口号）</a:t>
            </a:r>
          </a:p>
        </p:txBody>
      </p:sp>
      <p:sp>
        <p:nvSpPr>
          <p:cNvPr id="4" name="矩形 3"/>
          <p:cNvSpPr/>
          <p:nvPr/>
        </p:nvSpPr>
        <p:spPr>
          <a:xfrm>
            <a:off x="1991995" y="2132965"/>
            <a:ext cx="8831580" cy="4175760"/>
          </a:xfrm>
          <a:prstGeom prst="rect">
            <a:avLst/>
          </a:prstGeom>
          <a:noFill/>
          <a:ln w="19050">
            <a:solidFill>
              <a:srgbClr val="5B7A7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6845" y="1312545"/>
            <a:ext cx="8888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（2）设备清单（列出学校社团活动室网络改造所需设备及耗材）</a:t>
            </a:r>
            <a:endParaRPr sz="2400"/>
          </a:p>
        </p:txBody>
      </p:sp>
      <p:pic>
        <p:nvPicPr>
          <p:cNvPr id="3" name="图片 2" descr="20220412174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060575"/>
            <a:ext cx="1157859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125" y="1124585"/>
            <a:ext cx="88880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（3）IP 地址规划</a:t>
            </a:r>
            <a:endParaRPr sz="2400"/>
          </a:p>
          <a:p>
            <a:r>
              <a:rPr lang="en-US" sz="2400"/>
              <a:t>   </a:t>
            </a:r>
            <a:r>
              <a:rPr sz="2400"/>
              <a:t>1）有线 IP 网络规划。</a:t>
            </a:r>
            <a:endParaRPr sz="2400"/>
          </a:p>
          <a:p>
            <a:r>
              <a:rPr sz="2400"/>
              <a:t>所有 PC 子网掩码：　　　　　　　 网关：　　　　　　　 DNS：　　　　　　</a:t>
            </a:r>
            <a:endParaRPr sz="2400"/>
          </a:p>
        </p:txBody>
      </p:sp>
      <p:cxnSp>
        <p:nvCxnSpPr>
          <p:cNvPr id="4" name="直接连接符 3"/>
          <p:cNvCxnSpPr/>
          <p:nvPr/>
        </p:nvCxnSpPr>
        <p:spPr>
          <a:xfrm>
            <a:off x="3607435" y="2282825"/>
            <a:ext cx="23088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43700" y="2282825"/>
            <a:ext cx="23088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9767570" y="2282825"/>
            <a:ext cx="18745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图片 6" descr="202204121746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2420620"/>
            <a:ext cx="10511790" cy="423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125" y="1124585"/>
            <a:ext cx="888809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2）无线 IP 地址规划。</a:t>
            </a:r>
            <a:endParaRPr sz="2400"/>
          </a:p>
          <a:p>
            <a:r>
              <a:rPr sz="2400"/>
              <a:t>无线路由器 IP 地址：　　　　　　　 DHCP 地址池：　　　　　　　 </a:t>
            </a:r>
            <a:endParaRPr sz="2400"/>
          </a:p>
          <a:p>
            <a:r>
              <a:rPr sz="2400"/>
              <a:t>小提示：可直接在“图 9-1-58 社团活动室布局图”上进行规划。</a:t>
            </a:r>
            <a:endParaRPr sz="2400"/>
          </a:p>
          <a:p>
            <a:r>
              <a:rPr sz="2400" b="1"/>
              <a:t>任务 2：活动室网络组建</a:t>
            </a:r>
            <a:endParaRPr sz="2400"/>
          </a:p>
          <a:p>
            <a:r>
              <a:rPr sz="2400"/>
              <a:t>小提示：依据网络计划完成，如果实训条件有限，部分操作可在模拟器中进行。</a:t>
            </a:r>
            <a:endParaRPr sz="2400"/>
          </a:p>
          <a:p>
            <a:r>
              <a:rPr sz="2400"/>
              <a:t>（1）部署有线网络</a:t>
            </a:r>
            <a:endParaRPr sz="2400"/>
          </a:p>
          <a:p>
            <a:r>
              <a:rPr sz="2400"/>
              <a:t>1）制作连接设备双绞线。制作好的双绞线要测试连通性并做好记录，同时将制作结</a:t>
            </a:r>
            <a:endParaRPr sz="2400"/>
          </a:p>
          <a:p>
            <a:r>
              <a:rPr sz="2400"/>
              <a:t>果拍照。</a:t>
            </a:r>
            <a:endParaRPr sz="2400"/>
          </a:p>
          <a:p>
            <a:r>
              <a:rPr sz="2400"/>
              <a:t>2）有线连接交换机、无线路由器及 PC 机。做好过程记录，并将连接情况拍照或</a:t>
            </a:r>
            <a:endParaRPr sz="2400"/>
          </a:p>
          <a:p>
            <a:r>
              <a:rPr sz="2400"/>
              <a:t>截图。</a:t>
            </a:r>
            <a:endParaRPr sz="2400"/>
          </a:p>
          <a:p>
            <a:r>
              <a:rPr sz="2400"/>
              <a:t>3）配置 PC 机 IP 地址。做好过程记录，并将配置情况拍照或截图。</a:t>
            </a:r>
            <a:endParaRPr sz="2400"/>
          </a:p>
        </p:txBody>
      </p:sp>
      <p:cxnSp>
        <p:nvCxnSpPr>
          <p:cNvPr id="3" name="直接连接符 2"/>
          <p:cNvCxnSpPr/>
          <p:nvPr/>
        </p:nvCxnSpPr>
        <p:spPr>
          <a:xfrm>
            <a:off x="3827145" y="1878330"/>
            <a:ext cx="23837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39735" y="1878330"/>
            <a:ext cx="181991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320" y="1124585"/>
            <a:ext cx="106508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/>
              <a:t>（2）部署无线网络</a:t>
            </a:r>
            <a:endParaRPr sz="2400"/>
          </a:p>
          <a:p>
            <a:r>
              <a:rPr sz="2400"/>
              <a:t>1）配置无线路由器。配置 DHCP、无线网络 SSID 及密码，同时将操作步骤截图。</a:t>
            </a:r>
            <a:endParaRPr sz="2400"/>
          </a:p>
          <a:p>
            <a:r>
              <a:rPr sz="2400"/>
              <a:t>2）连接无线设备。使用无线终端接入无线路由器，将连接情况截图。</a:t>
            </a:r>
            <a:endParaRPr sz="2400"/>
          </a:p>
          <a:p>
            <a:r>
              <a:rPr sz="2400"/>
              <a:t>（3）安装监控摄像头</a:t>
            </a:r>
            <a:endParaRPr sz="2400"/>
          </a:p>
          <a:p>
            <a:r>
              <a:rPr sz="2400"/>
              <a:t>1）连接监控摄像头。使用无线或有线方式连接监控摄像头，同时将结果拍照。</a:t>
            </a:r>
            <a:endParaRPr sz="2400"/>
          </a:p>
          <a:p>
            <a:r>
              <a:rPr sz="2400"/>
              <a:t>2）配置监控摄像头。参考监控摄像头说明书，完成监控摄像头的配置，并将关键步骤截图或拍照。</a:t>
            </a:r>
            <a:endParaRPr sz="2400"/>
          </a:p>
          <a:p>
            <a:r>
              <a:rPr sz="2400" b="1"/>
              <a:t>任务 3：活动室网络应用</a:t>
            </a:r>
            <a:endParaRPr sz="2400" b="1"/>
          </a:p>
          <a:p>
            <a:r>
              <a:rPr sz="2400"/>
              <a:t>（1）网络调试</a:t>
            </a:r>
            <a:endParaRPr sz="2400"/>
          </a:p>
          <a:p>
            <a:r>
              <a:rPr sz="2400"/>
              <a:t>测试所有设备的连通性并作故障排查，做好过程记录。</a:t>
            </a:r>
            <a:endParaRPr sz="2400"/>
          </a:p>
          <a:p>
            <a:r>
              <a:rPr sz="2400"/>
              <a:t>（2）管理制度拟定</a:t>
            </a:r>
            <a:endParaRPr sz="2400"/>
          </a:p>
          <a:p>
            <a:r>
              <a:rPr sz="2400"/>
              <a:t>上网查阅资料，结合具体情况，从日常管理、规范上网、网络安全等方面拟定《学</a:t>
            </a:r>
            <a:endParaRPr sz="2400"/>
          </a:p>
          <a:p>
            <a:r>
              <a:rPr sz="2400"/>
              <a:t>校社团活动室管理制度》。</a:t>
            </a:r>
            <a:endParaRPr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85620" y="1025525"/>
            <a:ext cx="88880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6. 项目总结</a:t>
            </a:r>
            <a:endParaRPr lang="zh-CN" altLang="en-US" sz="2400" b="1">
              <a:solidFill>
                <a:srgbClr val="63807E"/>
              </a:solidFill>
            </a:endParaRPr>
          </a:p>
          <a:p>
            <a:r>
              <a:rPr lang="en-US" altLang="zh-CN"/>
              <a:t>（1）过程记录  </a:t>
            </a:r>
            <a:endParaRPr lang="en-US" altLang="zh-CN"/>
          </a:p>
          <a:p>
            <a:r>
              <a:t>记录项目实施过程中的各种情况，为工作总结提供依据，如表格不够，可自行加页。</a:t>
            </a:r>
          </a:p>
        </p:txBody>
      </p:sp>
      <p:pic>
        <p:nvPicPr>
          <p:cNvPr id="3" name="图片 2" descr="202204121755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988820"/>
            <a:ext cx="9654540" cy="2508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03705" y="4437380"/>
            <a:ext cx="861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（2）工作总结</a:t>
            </a:r>
            <a:endParaRPr lang="zh-CN" altLang="en-US"/>
          </a:p>
          <a:p>
            <a:r>
              <a:rPr lang="en-US" altLang="zh-CN"/>
              <a:t> </a:t>
            </a:r>
            <a:r>
              <a:rPr lang="zh-CN" altLang="en-US"/>
              <a:t>从整体工作情况、工作内容、反思与改进等几个方面进行总结。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7955" y="5125085"/>
            <a:ext cx="9334500" cy="1398905"/>
          </a:xfrm>
          <a:prstGeom prst="rect">
            <a:avLst/>
          </a:prstGeom>
          <a:noFill/>
          <a:ln w="19050">
            <a:solidFill>
              <a:srgbClr val="5B7A79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055370" y="405130"/>
            <a:ext cx="1875790" cy="593725"/>
            <a:chOff x="8080" y="524"/>
            <a:chExt cx="2954" cy="935"/>
          </a:xfrm>
        </p:grpSpPr>
        <p:sp>
          <p:nvSpPr>
            <p:cNvPr id="48" name="文本框 47"/>
            <p:cNvSpPr txBox="1"/>
            <p:nvPr/>
          </p:nvSpPr>
          <p:spPr>
            <a:xfrm>
              <a:off x="8080" y="524"/>
              <a:ext cx="29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 </a:t>
              </a:r>
              <a:r>
                <a:rPr lang="zh-CN" altLang="en-US" sz="2800">
                  <a:solidFill>
                    <a:srgbClr val="5B7A79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项目拓展</a:t>
              </a:r>
              <a:endParaRPr lang="zh-CN" altLang="en-US" sz="2800">
                <a:solidFill>
                  <a:srgbClr val="5B7A79"/>
                </a:solidFill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466" y="1346"/>
              <a:ext cx="964" cy="113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 userDrawn="1"/>
        </p:nvSpPr>
        <p:spPr>
          <a:xfrm>
            <a:off x="234438" y="172219"/>
            <a:ext cx="532237" cy="499409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 userDrawn="1"/>
        </p:nvSpPr>
        <p:spPr>
          <a:xfrm>
            <a:off x="586354" y="503432"/>
            <a:ext cx="360641" cy="338397"/>
          </a:xfrm>
          <a:prstGeom prst="rect">
            <a:avLst/>
          </a:prstGeom>
          <a:solidFill>
            <a:schemeClr val="bg1">
              <a:alpha val="0"/>
            </a:schemeClr>
          </a:solidFill>
          <a:ln w="38100">
            <a:solidFill>
              <a:srgbClr val="5B7A79"/>
            </a:solidFill>
          </a:ln>
          <a:effectLst>
            <a:outerShdw blurRad="241300" dist="317500" dir="5400000" algn="ctr" rotWithShape="0">
              <a:srgbClr val="000000">
                <a:alpha val="9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76095" y="998855"/>
            <a:ext cx="888809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63807E"/>
                </a:solidFill>
              </a:rPr>
              <a:t>7. 项目评价</a:t>
            </a:r>
            <a:endParaRPr lang="zh-CN" altLang="en-US" sz="2400" b="1">
              <a:solidFill>
                <a:srgbClr val="63807E"/>
              </a:solidFill>
            </a:endParaRPr>
          </a:p>
          <a:p>
            <a:endParaRPr sz="2400"/>
          </a:p>
        </p:txBody>
      </p:sp>
      <p:pic>
        <p:nvPicPr>
          <p:cNvPr id="4" name="图片 3" descr="202204121759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805" y="1414780"/>
            <a:ext cx="9564370" cy="524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4173220"/>
            <a:ext cx="12217400" cy="2698750"/>
          </a:xfrm>
          <a:prstGeom prst="rect">
            <a:avLst/>
          </a:prstGeom>
          <a:solidFill>
            <a:srgbClr val="5B7A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22750" y="1701165"/>
            <a:ext cx="46786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1500" b="1" spc="300" dirty="0">
                <a:solidFill>
                  <a:srgbClr val="5B7A79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谢谢！</a:t>
            </a:r>
            <a:endParaRPr lang="zh-CN" altLang="en-US" sz="11500" b="1" spc="300" dirty="0">
              <a:solidFill>
                <a:srgbClr val="5B7A79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21590" y="3932555"/>
            <a:ext cx="12223115" cy="180000"/>
          </a:xfrm>
          <a:prstGeom prst="rect">
            <a:avLst/>
          </a:prstGeom>
          <a:solidFill>
            <a:srgbClr val="83A29D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理工社logo矢量图-横排黑色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189230"/>
            <a:ext cx="2760345" cy="4400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523240" y="2116455"/>
            <a:ext cx="6857365" cy="2624455"/>
          </a:xfrm>
          <a:prstGeom prst="rect">
            <a:avLst/>
          </a:prstGeom>
          <a:solidFill>
            <a:srgbClr val="5B7A7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6743065" y="1989455"/>
            <a:ext cx="2730500" cy="2676525"/>
            <a:chOff x="9713" y="5060"/>
            <a:chExt cx="4300" cy="4215"/>
          </a:xfrm>
        </p:grpSpPr>
        <p:sp>
          <p:nvSpPr>
            <p:cNvPr id="27" name="文本框 26"/>
            <p:cNvSpPr txBox="1"/>
            <p:nvPr/>
          </p:nvSpPr>
          <p:spPr>
            <a:xfrm>
              <a:off x="10054" y="5060"/>
              <a:ext cx="3959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任务描述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任务分析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任务准备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  <a:p>
              <a:pPr algn="l" fontAlgn="auto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2800">
                  <a:solidFill>
                    <a:srgbClr val="5B7A79"/>
                  </a:solidFill>
                  <a:latin typeface="Arial" panose="020B0604020202020204" pitchFamily="34" charset="0"/>
                  <a:ea typeface="思源黑体 CN Normal" panose="020B0400000000000000" charset="-122"/>
                  <a:cs typeface="Arial" panose="020B0604020202020204" pitchFamily="34" charset="0"/>
                </a:rPr>
                <a:t>任务实施</a:t>
              </a:r>
              <a:endParaRPr lang="zh-CN" altLang="en-US" sz="2800">
                <a:solidFill>
                  <a:srgbClr val="5B7A79"/>
                </a:solidFill>
                <a:latin typeface="Arial" panose="020B0604020202020204" pitchFamily="34" charset="0"/>
                <a:ea typeface="思源黑体 CN Normal" panose="020B0400000000000000" charset="-122"/>
                <a:cs typeface="Arial" panose="020B0604020202020204" pitchFamily="34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713" y="562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713" y="6647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713" y="7668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713" y="8575"/>
              <a:ext cx="262" cy="262"/>
            </a:xfrm>
            <a:prstGeom prst="ellipse">
              <a:avLst/>
            </a:prstGeom>
            <a:solidFill>
              <a:srgbClr val="539E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35730" y="909320"/>
            <a:ext cx="47180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任务1</a:t>
            </a:r>
            <a:r>
              <a:rPr lang="en-US" altLang="zh-CN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规划网络</a:t>
            </a:r>
            <a:endParaRPr lang="zh-CN" altLang="en-US" sz="4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47440" y="765175"/>
            <a:ext cx="1034415" cy="4615815"/>
            <a:chOff x="5584" y="2308"/>
            <a:chExt cx="1629" cy="4339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5614" y="5967"/>
              <a:ext cx="6" cy="68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584" y="6647"/>
              <a:ext cx="604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543" y="2338"/>
              <a:ext cx="670" cy="0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94" y="2308"/>
              <a:ext cx="0" cy="574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2351405" y="2245360"/>
            <a:ext cx="7597775" cy="1674495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8275" y="2564765"/>
            <a:ext cx="70015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小小所在项目组到致远设计有限公司实地调研，了解客户真实需求，并在此基础上规划网络、选取设备和了解布线路由等工作，为后续的组网工作做准备。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10" name="矩形 9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任务描述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圆角矩形 105"/>
          <p:cNvSpPr/>
          <p:nvPr/>
        </p:nvSpPr>
        <p:spPr>
          <a:xfrm>
            <a:off x="1020445" y="1987550"/>
            <a:ext cx="10140315" cy="1863090"/>
          </a:xfrm>
          <a:prstGeom prst="roundRect">
            <a:avLst/>
          </a:prstGeom>
          <a:solidFill>
            <a:srgbClr val="83A29D"/>
          </a:solidFill>
          <a:ln w="25400" cap="flat" cmpd="sng" algn="ctr">
            <a:noFill/>
            <a:prstDash val="solid"/>
          </a:ln>
          <a:effectLst>
            <a:outerShdw blurRad="215900" dist="152400" dir="2700000" algn="tl" rotWithShape="0">
              <a:prstClr val="black">
                <a:alpha val="18000"/>
              </a:prstClr>
            </a:outerShdw>
          </a:effectLst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88440" y="2418080"/>
            <a:ext cx="938911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508000" fontAlgn="auto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ker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项目组分别与公司负责人、相关技术人员及员工进行了交流沟通后，确定先规划设计网络功能，然后确定设备布局和设备清单，最后了解布线路由的规则，为组建网络做好准备。任务路线如图 9-1-2 所示。</a:t>
            </a:r>
            <a:endParaRPr lang="zh-CN" altLang="en-US" sz="2000" ker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-26670"/>
            <a:ext cx="12204065" cy="904875"/>
            <a:chOff x="0" y="-42"/>
            <a:chExt cx="19219" cy="1425"/>
          </a:xfrm>
        </p:grpSpPr>
        <p:sp>
          <p:nvSpPr>
            <p:cNvPr id="33" name="矩形 32"/>
            <p:cNvSpPr/>
            <p:nvPr/>
          </p:nvSpPr>
          <p:spPr>
            <a:xfrm>
              <a:off x="0" y="-42"/>
              <a:ext cx="19212" cy="992"/>
            </a:xfrm>
            <a:prstGeom prst="rect">
              <a:avLst/>
            </a:prstGeom>
            <a:solidFill>
              <a:srgbClr val="5B7A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02" y="184"/>
              <a:ext cx="1304" cy="1199"/>
              <a:chOff x="756" y="1232"/>
              <a:chExt cx="1304" cy="1199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756" y="1545"/>
                <a:ext cx="886" cy="88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323" y="1232"/>
                <a:ext cx="652" cy="652"/>
              </a:xfrm>
              <a:prstGeom prst="rect">
                <a:avLst/>
              </a:prstGeom>
              <a:solidFill>
                <a:srgbClr val="FFD966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76" y="1998"/>
                <a:ext cx="285" cy="285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2116" y="43"/>
              <a:ext cx="280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任务分析</a:t>
              </a:r>
              <a:endPara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41" y="1032"/>
              <a:ext cx="17478" cy="120"/>
            </a:xfrm>
            <a:prstGeom prst="rect">
              <a:avLst/>
            </a:prstGeom>
            <a:solidFill>
              <a:srgbClr val="ABC0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022" y="71"/>
              <a:ext cx="488" cy="72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endParaRPr lang="zh-CN" altLang="en-US" sz="2400" b="1">
                <a:solidFill>
                  <a:srgbClr val="FFFF00"/>
                </a:solidFill>
                <a:sym typeface="+mn-ea"/>
              </a:endParaRPr>
            </a:p>
          </p:txBody>
        </p:sp>
      </p:grpSp>
      <p:pic>
        <p:nvPicPr>
          <p:cNvPr id="2" name="图片 1" descr="202204121400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125" y="4580890"/>
            <a:ext cx="8333740" cy="164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560,&quot;width&quot;:15840}"/>
</p:tagLst>
</file>

<file path=ppt/tags/tag2.xml><?xml version="1.0" encoding="utf-8"?>
<p:tagLst xmlns:p="http://schemas.openxmlformats.org/presentationml/2006/main">
  <p:tag name="KSO_WM_UNIT_PLACING_PICTURE_USER_VIEWPORT" val="{&quot;height&quot;:7486,&quot;width&quot;:8515}"/>
</p:tagLst>
</file>

<file path=ppt/tags/tag3.xml><?xml version="1.0" encoding="utf-8"?>
<p:tagLst xmlns:p="http://schemas.openxmlformats.org/presentationml/2006/main">
  <p:tag name="KSO_WM_UNIT_TABLE_BEAUTIFY" val="smartTable{84f38019-195b-4ddc-a03d-fc6745de660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9283</Words>
  <Application>WPS 演示</Application>
  <PresentationFormat>宽屏</PresentationFormat>
  <Paragraphs>548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1" baseType="lpstr">
      <vt:lpstr>Arial</vt:lpstr>
      <vt:lpstr>宋体</vt:lpstr>
      <vt:lpstr>Wingdings</vt:lpstr>
      <vt:lpstr>思源黑体 CN Bold</vt:lpstr>
      <vt:lpstr>黑体</vt:lpstr>
      <vt:lpstr>等线</vt:lpstr>
      <vt:lpstr>思源黑体 CN Normal</vt:lpstr>
      <vt:lpstr>微软雅黑</vt:lpstr>
      <vt:lpstr>方正粗黑宋简体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zj</cp:lastModifiedBy>
  <cp:revision>206</cp:revision>
  <dcterms:created xsi:type="dcterms:W3CDTF">2021-03-27T05:45:00Z</dcterms:created>
  <dcterms:modified xsi:type="dcterms:W3CDTF">2022-04-13T05:03:06Z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KSOTemplateUUID">
    <vt:lpwstr>v1.0_mb_O0aFCpq1V6Ik9vD/oznfGg==</vt:lpwstr>
  </property>
  <property fmtid="{D5CDD505-2E9C-101B-9397-08002B2CF9AE}" pid="4" name="ICV">
    <vt:lpwstr>5273589354F345B5AA059AF010444B2A</vt:lpwstr>
  </property>
</Properties>
</file>